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174.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69.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178.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71.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1" r:id="rId160"/>
    <p:sldId id="412" r:id="rId161"/>
    <p:sldId id="413" r:id="rId162"/>
    <p:sldId id="414" r:id="rId163"/>
    <p:sldId id="415" r:id="rId164"/>
    <p:sldId id="416" r:id="rId165"/>
    <p:sldId id="417" r:id="rId166"/>
    <p:sldId id="418" r:id="rId167"/>
    <p:sldId id="419" r:id="rId168"/>
    <p:sldId id="420" r:id="rId169"/>
    <p:sldId id="421" r:id="rId170"/>
    <p:sldId id="422" r:id="rId171"/>
    <p:sldId id="423" r:id="rId172"/>
    <p:sldId id="424" r:id="rId173"/>
    <p:sldId id="425" r:id="rId174"/>
    <p:sldId id="426" r:id="rId175"/>
    <p:sldId id="427" r:id="rId176"/>
    <p:sldId id="428" r:id="rId177"/>
    <p:sldId id="429" r:id="rId178"/>
    <p:sldId id="430" r:id="rId179"/>
    <p:sldId id="431" r:id="rId180"/>
    <p:sldId id="432" r:id="rId181"/>
    <p:sldId id="433" r:id="rId182"/>
  </p:sldIdLst>
  <p:sldSz cy="5143500" cx="9144000"/>
  <p:notesSz cx="6858000" cy="9144000"/>
  <p:embeddedFontLst>
    <p:embeddedFont>
      <p:font typeface="PT Sans Narrow"/>
      <p:regular r:id="rId183"/>
      <p:bold r:id="rId184"/>
    </p:embeddedFont>
    <p:embeddedFont>
      <p:font typeface="Indie Flower"/>
      <p:regular r:id="rId185"/>
    </p:embeddedFont>
    <p:embeddedFont>
      <p:font typeface="Open Sans"/>
      <p:regular r:id="rId186"/>
      <p:bold r:id="rId187"/>
      <p:italic r:id="rId188"/>
      <p:boldItalic r:id="rId1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9" Type="http://schemas.openxmlformats.org/officeDocument/2006/relationships/slide" Target="slides/slide105.xml"/><Relationship Id="rId108" Type="http://schemas.openxmlformats.org/officeDocument/2006/relationships/slide" Target="slides/slide104.xml"/><Relationship Id="rId48" Type="http://schemas.openxmlformats.org/officeDocument/2006/relationships/slide" Target="slides/slide44.xml"/><Relationship Id="rId187" Type="http://schemas.openxmlformats.org/officeDocument/2006/relationships/font" Target="fonts/OpenSans-bold.fntdata"/><Relationship Id="rId47" Type="http://schemas.openxmlformats.org/officeDocument/2006/relationships/slide" Target="slides/slide43.xml"/><Relationship Id="rId186" Type="http://schemas.openxmlformats.org/officeDocument/2006/relationships/font" Target="fonts/OpenSans-regular.fntdata"/><Relationship Id="rId185" Type="http://schemas.openxmlformats.org/officeDocument/2006/relationships/font" Target="fonts/IndieFlower-regular.fntdata"/><Relationship Id="rId49" Type="http://schemas.openxmlformats.org/officeDocument/2006/relationships/slide" Target="slides/slide45.xml"/><Relationship Id="rId184" Type="http://schemas.openxmlformats.org/officeDocument/2006/relationships/font" Target="fonts/PTSansNarrow-bold.fntdata"/><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89" Type="http://schemas.openxmlformats.org/officeDocument/2006/relationships/font" Target="fonts/OpenSans-boldItalic.fntdata"/><Relationship Id="rId100" Type="http://schemas.openxmlformats.org/officeDocument/2006/relationships/slide" Target="slides/slide96.xml"/><Relationship Id="rId188" Type="http://schemas.openxmlformats.org/officeDocument/2006/relationships/font" Target="fonts/OpenSans-italic.fntdata"/><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183" Type="http://schemas.openxmlformats.org/officeDocument/2006/relationships/font" Target="fonts/PTSansNarrow-regular.fntdata"/><Relationship Id="rId32" Type="http://schemas.openxmlformats.org/officeDocument/2006/relationships/slide" Target="slides/slide28.xml"/><Relationship Id="rId182" Type="http://schemas.openxmlformats.org/officeDocument/2006/relationships/slide" Target="slides/slide178.xml"/><Relationship Id="rId35" Type="http://schemas.openxmlformats.org/officeDocument/2006/relationships/slide" Target="slides/slide31.xml"/><Relationship Id="rId181" Type="http://schemas.openxmlformats.org/officeDocument/2006/relationships/slide" Target="slides/slide177.xml"/><Relationship Id="rId34" Type="http://schemas.openxmlformats.org/officeDocument/2006/relationships/slide" Target="slides/slide30.xml"/><Relationship Id="rId180" Type="http://schemas.openxmlformats.org/officeDocument/2006/relationships/slide" Target="slides/slide176.xml"/><Relationship Id="rId37" Type="http://schemas.openxmlformats.org/officeDocument/2006/relationships/slide" Target="slides/slide33.xml"/><Relationship Id="rId176" Type="http://schemas.openxmlformats.org/officeDocument/2006/relationships/slide" Target="slides/slide172.xml"/><Relationship Id="rId36" Type="http://schemas.openxmlformats.org/officeDocument/2006/relationships/slide" Target="slides/slide32.xml"/><Relationship Id="rId175" Type="http://schemas.openxmlformats.org/officeDocument/2006/relationships/slide" Target="slides/slide171.xml"/><Relationship Id="rId39" Type="http://schemas.openxmlformats.org/officeDocument/2006/relationships/slide" Target="slides/slide35.xml"/><Relationship Id="rId174" Type="http://schemas.openxmlformats.org/officeDocument/2006/relationships/slide" Target="slides/slide170.xml"/><Relationship Id="rId38" Type="http://schemas.openxmlformats.org/officeDocument/2006/relationships/slide" Target="slides/slide34.xml"/><Relationship Id="rId173" Type="http://schemas.openxmlformats.org/officeDocument/2006/relationships/slide" Target="slides/slide169.xml"/><Relationship Id="rId179" Type="http://schemas.openxmlformats.org/officeDocument/2006/relationships/slide" Target="slides/slide175.xml"/><Relationship Id="rId178" Type="http://schemas.openxmlformats.org/officeDocument/2006/relationships/slide" Target="slides/slide174.xml"/><Relationship Id="rId177" Type="http://schemas.openxmlformats.org/officeDocument/2006/relationships/slide" Target="slides/slide173.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29" Type="http://schemas.openxmlformats.org/officeDocument/2006/relationships/slide" Target="slides/slide125.xml"/><Relationship Id="rId128" Type="http://schemas.openxmlformats.org/officeDocument/2006/relationships/slide" Target="slides/slide124.xml"/><Relationship Id="rId127" Type="http://schemas.openxmlformats.org/officeDocument/2006/relationships/slide" Target="slides/slide123.xml"/><Relationship Id="rId126" Type="http://schemas.openxmlformats.org/officeDocument/2006/relationships/slide" Target="slides/slide122.xml"/><Relationship Id="rId26" Type="http://schemas.openxmlformats.org/officeDocument/2006/relationships/slide" Target="slides/slide22.xml"/><Relationship Id="rId121" Type="http://schemas.openxmlformats.org/officeDocument/2006/relationships/slide" Target="slides/slide117.xml"/><Relationship Id="rId25" Type="http://schemas.openxmlformats.org/officeDocument/2006/relationships/slide" Target="slides/slide21.xml"/><Relationship Id="rId120" Type="http://schemas.openxmlformats.org/officeDocument/2006/relationships/slide" Target="slides/slide116.xml"/><Relationship Id="rId28" Type="http://schemas.openxmlformats.org/officeDocument/2006/relationships/slide" Target="slides/slide24.xml"/><Relationship Id="rId27" Type="http://schemas.openxmlformats.org/officeDocument/2006/relationships/slide" Target="slides/slide23.xml"/><Relationship Id="rId125" Type="http://schemas.openxmlformats.org/officeDocument/2006/relationships/slide" Target="slides/slide121.xml"/><Relationship Id="rId29" Type="http://schemas.openxmlformats.org/officeDocument/2006/relationships/slide" Target="slides/slide25.xml"/><Relationship Id="rId124" Type="http://schemas.openxmlformats.org/officeDocument/2006/relationships/slide" Target="slides/slide120.xml"/><Relationship Id="rId123" Type="http://schemas.openxmlformats.org/officeDocument/2006/relationships/slide" Target="slides/slide119.xml"/><Relationship Id="rId122" Type="http://schemas.openxmlformats.org/officeDocument/2006/relationships/slide" Target="slides/slide118.xml"/><Relationship Id="rId95" Type="http://schemas.openxmlformats.org/officeDocument/2006/relationships/slide" Target="slides/slide91.xml"/><Relationship Id="rId94" Type="http://schemas.openxmlformats.org/officeDocument/2006/relationships/slide" Target="slides/slide90.xml"/><Relationship Id="rId97" Type="http://schemas.openxmlformats.org/officeDocument/2006/relationships/slide" Target="slides/slide93.xml"/><Relationship Id="rId96" Type="http://schemas.openxmlformats.org/officeDocument/2006/relationships/slide" Target="slides/slide92.xml"/><Relationship Id="rId11" Type="http://schemas.openxmlformats.org/officeDocument/2006/relationships/slide" Target="slides/slide7.xml"/><Relationship Id="rId99" Type="http://schemas.openxmlformats.org/officeDocument/2006/relationships/slide" Target="slides/slide95.xml"/><Relationship Id="rId10" Type="http://schemas.openxmlformats.org/officeDocument/2006/relationships/slide" Target="slides/slide6.xml"/><Relationship Id="rId98" Type="http://schemas.openxmlformats.org/officeDocument/2006/relationships/slide" Target="slides/slide94.xml"/><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18" Type="http://schemas.openxmlformats.org/officeDocument/2006/relationships/slide" Target="slides/slide114.xml"/><Relationship Id="rId117" Type="http://schemas.openxmlformats.org/officeDocument/2006/relationships/slide" Target="slides/slide113.xml"/><Relationship Id="rId116" Type="http://schemas.openxmlformats.org/officeDocument/2006/relationships/slide" Target="slides/slide112.xml"/><Relationship Id="rId115" Type="http://schemas.openxmlformats.org/officeDocument/2006/relationships/slide" Target="slides/slide111.xml"/><Relationship Id="rId119" Type="http://schemas.openxmlformats.org/officeDocument/2006/relationships/slide" Target="slides/slide115.xml"/><Relationship Id="rId15" Type="http://schemas.openxmlformats.org/officeDocument/2006/relationships/slide" Target="slides/slide11.xml"/><Relationship Id="rId110" Type="http://schemas.openxmlformats.org/officeDocument/2006/relationships/slide" Target="slides/slide106.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14" Type="http://schemas.openxmlformats.org/officeDocument/2006/relationships/slide" Target="slides/slide110.xml"/><Relationship Id="rId18" Type="http://schemas.openxmlformats.org/officeDocument/2006/relationships/slide" Target="slides/slide14.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150" Type="http://schemas.openxmlformats.org/officeDocument/2006/relationships/slide" Target="slides/slide146.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149" Type="http://schemas.openxmlformats.org/officeDocument/2006/relationships/slide" Target="slides/slide145.xml"/><Relationship Id="rId4" Type="http://schemas.openxmlformats.org/officeDocument/2006/relationships/notesMaster" Target="notesMasters/notesMaster1.xml"/><Relationship Id="rId148" Type="http://schemas.openxmlformats.org/officeDocument/2006/relationships/slide" Target="slides/slide144.xml"/><Relationship Id="rId9" Type="http://schemas.openxmlformats.org/officeDocument/2006/relationships/slide" Target="slides/slide5.xml"/><Relationship Id="rId143" Type="http://schemas.openxmlformats.org/officeDocument/2006/relationships/slide" Target="slides/slide139.xml"/><Relationship Id="rId142" Type="http://schemas.openxmlformats.org/officeDocument/2006/relationships/slide" Target="slides/slide138.xml"/><Relationship Id="rId141" Type="http://schemas.openxmlformats.org/officeDocument/2006/relationships/slide" Target="slides/slide137.xml"/><Relationship Id="rId140" Type="http://schemas.openxmlformats.org/officeDocument/2006/relationships/slide" Target="slides/slide136.xml"/><Relationship Id="rId5" Type="http://schemas.openxmlformats.org/officeDocument/2006/relationships/slide" Target="slides/slide1.xml"/><Relationship Id="rId147" Type="http://schemas.openxmlformats.org/officeDocument/2006/relationships/slide" Target="slides/slide143.xml"/><Relationship Id="rId6" Type="http://schemas.openxmlformats.org/officeDocument/2006/relationships/slide" Target="slides/slide2.xml"/><Relationship Id="rId146" Type="http://schemas.openxmlformats.org/officeDocument/2006/relationships/slide" Target="slides/slide142.xml"/><Relationship Id="rId7" Type="http://schemas.openxmlformats.org/officeDocument/2006/relationships/slide" Target="slides/slide3.xml"/><Relationship Id="rId145" Type="http://schemas.openxmlformats.org/officeDocument/2006/relationships/slide" Target="slides/slide141.xml"/><Relationship Id="rId8" Type="http://schemas.openxmlformats.org/officeDocument/2006/relationships/slide" Target="slides/slide4.xml"/><Relationship Id="rId144" Type="http://schemas.openxmlformats.org/officeDocument/2006/relationships/slide" Target="slides/slide140.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139" Type="http://schemas.openxmlformats.org/officeDocument/2006/relationships/slide" Target="slides/slide135.xml"/><Relationship Id="rId138" Type="http://schemas.openxmlformats.org/officeDocument/2006/relationships/slide" Target="slides/slide134.xml"/><Relationship Id="rId137" Type="http://schemas.openxmlformats.org/officeDocument/2006/relationships/slide" Target="slides/slide133.xml"/><Relationship Id="rId132" Type="http://schemas.openxmlformats.org/officeDocument/2006/relationships/slide" Target="slides/slide128.xml"/><Relationship Id="rId131" Type="http://schemas.openxmlformats.org/officeDocument/2006/relationships/slide" Target="slides/slide127.xml"/><Relationship Id="rId130" Type="http://schemas.openxmlformats.org/officeDocument/2006/relationships/slide" Target="slides/slide126.xml"/><Relationship Id="rId136" Type="http://schemas.openxmlformats.org/officeDocument/2006/relationships/slide" Target="slides/slide132.xml"/><Relationship Id="rId135" Type="http://schemas.openxmlformats.org/officeDocument/2006/relationships/slide" Target="slides/slide131.xml"/><Relationship Id="rId134" Type="http://schemas.openxmlformats.org/officeDocument/2006/relationships/slide" Target="slides/slide130.xml"/><Relationship Id="rId133" Type="http://schemas.openxmlformats.org/officeDocument/2006/relationships/slide" Target="slides/slide129.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172" Type="http://schemas.openxmlformats.org/officeDocument/2006/relationships/slide" Target="slides/slide168.xml"/><Relationship Id="rId65" Type="http://schemas.openxmlformats.org/officeDocument/2006/relationships/slide" Target="slides/slide61.xml"/><Relationship Id="rId171" Type="http://schemas.openxmlformats.org/officeDocument/2006/relationships/slide" Target="slides/slide167.xml"/><Relationship Id="rId68" Type="http://schemas.openxmlformats.org/officeDocument/2006/relationships/slide" Target="slides/slide64.xml"/><Relationship Id="rId170" Type="http://schemas.openxmlformats.org/officeDocument/2006/relationships/slide" Target="slides/slide166.xml"/><Relationship Id="rId67" Type="http://schemas.openxmlformats.org/officeDocument/2006/relationships/slide" Target="slides/slide63.xml"/><Relationship Id="rId60" Type="http://schemas.openxmlformats.org/officeDocument/2006/relationships/slide" Target="slides/slide56.xml"/><Relationship Id="rId165" Type="http://schemas.openxmlformats.org/officeDocument/2006/relationships/slide" Target="slides/slide161.xml"/><Relationship Id="rId69" Type="http://schemas.openxmlformats.org/officeDocument/2006/relationships/slide" Target="slides/slide65.xml"/><Relationship Id="rId164" Type="http://schemas.openxmlformats.org/officeDocument/2006/relationships/slide" Target="slides/slide160.xml"/><Relationship Id="rId163" Type="http://schemas.openxmlformats.org/officeDocument/2006/relationships/slide" Target="slides/slide159.xml"/><Relationship Id="rId162" Type="http://schemas.openxmlformats.org/officeDocument/2006/relationships/slide" Target="slides/slide158.xml"/><Relationship Id="rId169" Type="http://schemas.openxmlformats.org/officeDocument/2006/relationships/slide" Target="slides/slide165.xml"/><Relationship Id="rId168" Type="http://schemas.openxmlformats.org/officeDocument/2006/relationships/slide" Target="slides/slide164.xml"/><Relationship Id="rId167" Type="http://schemas.openxmlformats.org/officeDocument/2006/relationships/slide" Target="slides/slide163.xml"/><Relationship Id="rId166" Type="http://schemas.openxmlformats.org/officeDocument/2006/relationships/slide" Target="slides/slide162.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161" Type="http://schemas.openxmlformats.org/officeDocument/2006/relationships/slide" Target="slides/slide157.xml"/><Relationship Id="rId54" Type="http://schemas.openxmlformats.org/officeDocument/2006/relationships/slide" Target="slides/slide50.xml"/><Relationship Id="rId160" Type="http://schemas.openxmlformats.org/officeDocument/2006/relationships/slide" Target="slides/slide156.xml"/><Relationship Id="rId57" Type="http://schemas.openxmlformats.org/officeDocument/2006/relationships/slide" Target="slides/slide53.xml"/><Relationship Id="rId56" Type="http://schemas.openxmlformats.org/officeDocument/2006/relationships/slide" Target="slides/slide52.xml"/><Relationship Id="rId159" Type="http://schemas.openxmlformats.org/officeDocument/2006/relationships/slide" Target="slides/slide155.xml"/><Relationship Id="rId59" Type="http://schemas.openxmlformats.org/officeDocument/2006/relationships/slide" Target="slides/slide55.xml"/><Relationship Id="rId154" Type="http://schemas.openxmlformats.org/officeDocument/2006/relationships/slide" Target="slides/slide150.xml"/><Relationship Id="rId58" Type="http://schemas.openxmlformats.org/officeDocument/2006/relationships/slide" Target="slides/slide54.xml"/><Relationship Id="rId153" Type="http://schemas.openxmlformats.org/officeDocument/2006/relationships/slide" Target="slides/slide149.xml"/><Relationship Id="rId152" Type="http://schemas.openxmlformats.org/officeDocument/2006/relationships/slide" Target="slides/slide148.xml"/><Relationship Id="rId151" Type="http://schemas.openxmlformats.org/officeDocument/2006/relationships/slide" Target="slides/slide147.xml"/><Relationship Id="rId158" Type="http://schemas.openxmlformats.org/officeDocument/2006/relationships/slide" Target="slides/slide154.xml"/><Relationship Id="rId157" Type="http://schemas.openxmlformats.org/officeDocument/2006/relationships/slide" Target="slides/slide153.xml"/><Relationship Id="rId156" Type="http://schemas.openxmlformats.org/officeDocument/2006/relationships/slide" Target="slides/slide152.xml"/><Relationship Id="rId155" Type="http://schemas.openxmlformats.org/officeDocument/2006/relationships/slide" Target="slides/slide1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ncompetech.filmmusic.io/song/3499-chill/"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upport.zoom.us/hc/en-us/articles/201362643-Sharing-Computer-Sound-During-Screen-Sharing" TargetMode="Externa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tgallery.yale.edu/collections/objects/52745" TargetMode="Externa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bur.org/npr/562836477/titus-kaphar-how-can-we-address-centuries-of-racism-in-art" TargetMode="External"/><Relationship Id="rId3" Type="http://schemas.openxmlformats.org/officeDocument/2006/relationships/hyperlink" Target="https://www.culturetype.com/2018/10/17/titus-kaphar-whose-paintings-reconstruct-accepted-historic-narratives-is-a-2018-macarthur-genius-fellow/" TargetMode="External"/><Relationship Id="rId4" Type="http://schemas.openxmlformats.org/officeDocument/2006/relationships/hyperlink" Target="https://twitter.com/jasonintrator/status/1084113594088865792" TargetMode="External"/><Relationship Id="rId5" Type="http://schemas.openxmlformats.org/officeDocument/2006/relationships/hyperlink" Target="https://twitter.com/jasonintrator/status/1235012195009933312"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1256179722e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1256179722e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39bb2aaf8_0_10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39bb2aaf8_0_10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5bfd207ed2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5bfd207ed2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5bfd207ed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5bfd207ed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5bfd207ed2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5bfd207ed2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5bfd207ed2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5bfd207ed2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5bfd207ed2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5bfd207ed2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59755e29b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59755e29b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551ce9de1d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551ce9de1d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59755e29b1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59755e29b1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59755e29b1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59755e29b1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59755e29b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59755e29b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39bb2aaf8_0_10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39bb2aaf8_0_10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105343bbcd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105343bbcd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139bb2aaf8_0_1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139bb2aaf8_0_1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105343bbcd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105343bbcd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59755e29b1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59755e29b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105343bbcd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105343bbcd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59755e29b1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59755e29b1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5c1bcccb8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5c1bcccb8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1256179722e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1256179722e_0_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59755e29b1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59755e29b1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105343bbc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105343bbc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ab92f8db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ab92f8db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22e4f2980b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3" name="Google Shape;813;g22e4f2980b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22e4f2980b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22e4f2980b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22e4f2980b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22e4f2980b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22e4f2980b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22e4f2980b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2e4f2980b6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22e4f2980b6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22e4f2980b6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22e4f2980b6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22e4f2980b6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5" name="Google Shape;855;g22e4f2980b6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22e4f2980b6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22e4f2980b6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22e4f2980b6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22e4f2980b6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22e4f2980b6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22e4f2980b6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27d3ead46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27d3ead46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22e4f2980b6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22e4f2980b6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3c46eb8957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0" name="Google Shape;890;g3c46eb8957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3f94619669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6" name="Google Shape;896;g3f94619669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3f94619669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3f94619669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3f94619669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8" name="Google Shape;908;g3f94619669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3f94619669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3f94619669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3f94619669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3f94619669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Higher weight people are less likely to be hired, less likely to be given responsibility at work, more likely to receive negative performance evaluations, and less likely to be promoted, in addition to experiencing a “pay gap” with lower-weight colleagues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Talk about criticizing employees as “lazy” for taking the elevator</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3f94619669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6" name="Google Shape;926;g3f94619669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3f94619669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3f94619669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3f94619669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3f94619669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27d3ead46f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27d3ead46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3f94619669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3f94619669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3c46eb8957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3c46eb8957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3c46eb8957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3c46eb8957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3c46eb8957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3c46eb8957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3f94619669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8" name="Google Shape;968;g3f94619669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3f94619669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4" name="Google Shape;974;g3f94619669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3c46eb8957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1" name="Google Shape;981;g3c46eb8957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1256179722e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1256179722e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22fa630f3b_0_7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3" name="Google Shape;993;g22fa630f3b_0_7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22fa630f3b_0_7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9" name="Google Shape;999;g22fa630f3b_0_7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27d3ead46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27d3ead46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22fa630f3b_0_7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5" name="Google Shape;1005;g22fa630f3b_0_7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22fa630f3b_0_7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1" name="Google Shape;1011;g22fa630f3b_0_7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22fa630f3b_0_7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7" name="Google Shape;1017;g22fa630f3b_0_7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651c2467e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3" name="Google Shape;1023;g651c2467e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ga46f064cf3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9" name="Google Shape;1029;ga46f064cf3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a46f064cf3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5" name="Google Shape;1035;ga46f064cf3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a46f064cf3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1" name="Google Shape;1041;ga46f064cf3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a46f064cf3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7" name="Google Shape;1047;ga46f064cf3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a46f064cf3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3" name="Google Shape;1053;ga46f064cf3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a46f064cf3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9" name="Google Shape;1059;ga46f064cf3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27d3ead46f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27d3ead46f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ga46f064cf3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5" name="Google Shape;1065;ga46f064cf3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22fa630f3b_0_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1" name="Google Shape;1071;g22fa630f3b_0_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338eb1999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7" name="Google Shape;1077;g338eb1999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6402ad804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2" name="Google Shape;1082;g6402ad80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22e4f2980b6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22e4f2980b6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ga46f064cf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7" name="Google Shape;1097;ga46f064cf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a46f064cf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3" name="Google Shape;1103;ga46f064cf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a46f064cf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9" name="Google Shape;1109;ga46f064cf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a46f064cf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5" name="Google Shape;1115;ga46f064cf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a46f064cf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1" name="Google Shape;1121;ga46f064cf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27d3ead46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27d3ead46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https://commons.wikimedia.org/wiki/File:Rubin2.jpg</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g22e4f2980b6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8" name="Google Shape;1128;g22e4f2980b6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22e4f2980b6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6" name="Google Shape;1136;g22e4f2980b6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g22e4f2980b6_0_5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2" name="Google Shape;1142;g22e4f2980b6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22e4f2980b6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8" name="Google Shape;1148;g22e4f2980b6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22e4f2980b6_0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4" name="Google Shape;1154;g22e4f2980b6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22e4f2980b6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0" name="Google Shape;1160;g22e4f2980b6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22e4f2980b6_0_6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6" name="Google Shape;1166;g22e4f2980b6_0_6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22e4f2980b6_0_6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2" name="Google Shape;1172;g22e4f2980b6_0_6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22e4f2980b6_0_5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8" name="Google Shape;1178;g22e4f2980b6_0_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27d3ead46f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27d3ead46f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27d3ead46f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27d3ead46f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27d3ead46f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27d3ead46f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do a quick example. Here’s an example of a privilege some of you may not even realize you have. (Read slide) Note how the ally is defined by their actions.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27d3ead46f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27d3ead46f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do a quick example. Here’s an example of a privilege some of you may not even realize you have. (Read slide) Note how the ally is defined by their actions.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27d3ead46f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27d3ead46f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Marginalized people are more likely to suffer retaliation when they speak out against oppression. This great study from 2016 looked at what happened to men vs. women and people of color vs white people when they did what they called "engage in diversity-valuing behavior." Listen to this quote: (Read slide)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27d3ead46f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27d3ead46f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27d3ead46f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27d3ead46f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https://incompetech.filmmusic.io/song/3499-chill/</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27d3ead46f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27d3ead46f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27d3ead46f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27d3ead46f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Public domain https://flic.kr/p/e52K1T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27d3ead46f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27d3ead46f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27d3ead46f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27d3ead46f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27d3ead46f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27d3ead46f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649473240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649473240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27d3ead46f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27d3ead46f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2e4f2980b6_0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22e4f2980b6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2e4f2980b6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2e4f2980b6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27d3ead46f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27d3ead46f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27d3ead46f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27d3ead46f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27d3ead46f_0_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27d3ead46f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27d3ead46f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27d3ead46f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27d3ead46f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227d3ead46f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27d3ead46f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27d3ead46f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226772134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226772134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b4b245a4d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b4b245a4d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256179722e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1256179722e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256179722e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1256179722e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256179722e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1256179722e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ab92f8db71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ab92f8db71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256179722e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1256179722e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05343bbcd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105343bbcd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a46f064cf3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a46f064cf3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ab92f8db71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ab92f8db71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105343bbcd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105343bbcd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59755e29b1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59755e29b1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27d3ead46f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27d3ead46f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105343bbcd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105343bbcd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a46f064cf3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a46f064cf3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a46f064cf3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a46f064cf3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a46f064cf3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a46f064cf3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05343bbcd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105343bbcd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105343bbcd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105343bbcd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39bb2aaf8_0_1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39bb2aaf8_0_1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05343bbcd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105343bbcd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05343bbcd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105343bbcd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649473240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649473240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27d3ead46f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27d3ead46f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649473240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649473240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649473240c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649473240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2e4f2980b6_0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22e4f2980b6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b4b245a4d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b4b245a4d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2e4f2980b6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22e4f2980b6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2e4f2980b6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22e4f2980b6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2e4f2980b6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22e4f2980b6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2e4f2980b6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22e4f2980b6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105343bbcd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105343bbcd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139bb2aaf8_0_1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139bb2aaf8_0_1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05343bbc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05343bbc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139bb2aaf8_0_1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139bb2aaf8_0_1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83806f93fc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83806f93fc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2e4f2980b6_0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22e4f2980b6_0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2e4f2980b6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22e4f2980b6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105343bbcd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105343bbcd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c33702192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c33702192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c33702192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c33702192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105343bbcd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105343bbcd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f94619669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3f94619669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a46f064cf3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a46f064cf3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05343bbcd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05343bbcd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f94619669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3f94619669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f94619669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3f94619669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b4b245a4db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b4b245a4db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c33702192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c33702192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c337021925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c337021925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 to share sound in Zoom: </a:t>
            </a:r>
            <a:r>
              <a:rPr lang="en" u="sng">
                <a:solidFill>
                  <a:schemeClr val="hlink"/>
                </a:solidFill>
                <a:hlinkClick r:id="rId2"/>
              </a:rPr>
              <a:t>https://support.zoom.us/hc/en-us/articles/201362643-Sharing-Computer-Sound-During-Screen-Sharing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https://www.newmediarights.org/business_models/artist/are_historical_speeches_public_domain</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c337021925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c337021925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c337021925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c337021925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b4b245a4d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b4b245a4d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b4b245a4d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b4b245a4d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b4b245a4db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b4b245a4d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05343bbc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05343bbc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b4b245a4db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b4b245a4db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428679d20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428679d2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1256179722e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1256179722e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1256179722e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1256179722e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1256179722e_0_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1256179722e_0_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1223ea75051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1223ea75051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2fa630f3b_0_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22fa630f3b_0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126a239130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126a239130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5240eea10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5240eea10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https://artgallery.yale.edu/collections/objects/52745</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5240eea10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5240eea1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Titus Kaphar, Enough about you</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https://www.wbur.org/npr/562836477/titus-kaphar-how-can-we-address-centuries-of-racism-in-art</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https://www.culturetype.com/2018/10/17/titus-kaphar-whose-paintings-reconstruct-accepted-historic-narratives-is-a-2018-macarthur-genius-fellow/</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4"/>
              </a:rPr>
              <a:t>https://twitter.com/jasonintrator/status/1084113594088865792</a:t>
            </a:r>
            <a:r>
              <a:rPr lang="en"/>
              <a:t> - source of photo</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5"/>
              </a:rPr>
              <a:t>https://twitter.com/jasonintrator/status/1235012195009933312</a:t>
            </a:r>
            <a:r>
              <a:rPr lang="en"/>
              <a:t> - permission to use but also it is probably public domain</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2"/>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2"/>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2"/>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C25700"/>
              </a:buClr>
              <a:buSzPts val="5400"/>
              <a:buNone/>
              <a:defRPr sz="5400">
                <a:solidFill>
                  <a:srgbClr val="C25700"/>
                </a:solidFill>
              </a:defRPr>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3"/>
              </a:buClr>
              <a:buSzPts val="13000"/>
              <a:buNone/>
              <a:defRPr sz="13000">
                <a:solidFill>
                  <a:schemeClr val="accent3"/>
                </a:solidFill>
              </a:defRPr>
            </a:lvl1pPr>
            <a:lvl2pPr lvl="1" rtl="0" algn="ctr">
              <a:spcBef>
                <a:spcPts val="0"/>
              </a:spcBef>
              <a:spcAft>
                <a:spcPts val="0"/>
              </a:spcAft>
              <a:buClr>
                <a:schemeClr val="accent3"/>
              </a:buClr>
              <a:buSzPts val="13000"/>
              <a:buNone/>
              <a:defRPr sz="13000">
                <a:solidFill>
                  <a:schemeClr val="accent3"/>
                </a:solidFill>
              </a:defRPr>
            </a:lvl2pPr>
            <a:lvl3pPr lvl="2" rtl="0" algn="ctr">
              <a:spcBef>
                <a:spcPts val="0"/>
              </a:spcBef>
              <a:spcAft>
                <a:spcPts val="0"/>
              </a:spcAft>
              <a:buClr>
                <a:schemeClr val="accent3"/>
              </a:buClr>
              <a:buSzPts val="13000"/>
              <a:buNone/>
              <a:defRPr sz="13000">
                <a:solidFill>
                  <a:schemeClr val="accent3"/>
                </a:solidFill>
              </a:defRPr>
            </a:lvl3pPr>
            <a:lvl4pPr lvl="3" rtl="0" algn="ctr">
              <a:spcBef>
                <a:spcPts val="0"/>
              </a:spcBef>
              <a:spcAft>
                <a:spcPts val="0"/>
              </a:spcAft>
              <a:buClr>
                <a:schemeClr val="accent3"/>
              </a:buClr>
              <a:buSzPts val="13000"/>
              <a:buNone/>
              <a:defRPr sz="13000">
                <a:solidFill>
                  <a:schemeClr val="accent3"/>
                </a:solidFill>
              </a:defRPr>
            </a:lvl4pPr>
            <a:lvl5pPr lvl="4" rtl="0" algn="ctr">
              <a:spcBef>
                <a:spcPts val="0"/>
              </a:spcBef>
              <a:spcAft>
                <a:spcPts val="0"/>
              </a:spcAft>
              <a:buClr>
                <a:schemeClr val="accent3"/>
              </a:buClr>
              <a:buSzPts val="13000"/>
              <a:buNone/>
              <a:defRPr sz="13000">
                <a:solidFill>
                  <a:schemeClr val="accent3"/>
                </a:solidFill>
              </a:defRPr>
            </a:lvl5pPr>
            <a:lvl6pPr lvl="5" rtl="0" algn="ctr">
              <a:spcBef>
                <a:spcPts val="0"/>
              </a:spcBef>
              <a:spcAft>
                <a:spcPts val="0"/>
              </a:spcAft>
              <a:buClr>
                <a:schemeClr val="accent3"/>
              </a:buClr>
              <a:buSzPts val="13000"/>
              <a:buNone/>
              <a:defRPr sz="13000">
                <a:solidFill>
                  <a:schemeClr val="accent3"/>
                </a:solidFill>
              </a:defRPr>
            </a:lvl6pPr>
            <a:lvl7pPr lvl="6" rtl="0" algn="ctr">
              <a:spcBef>
                <a:spcPts val="0"/>
              </a:spcBef>
              <a:spcAft>
                <a:spcPts val="0"/>
              </a:spcAft>
              <a:buClr>
                <a:schemeClr val="accent3"/>
              </a:buClr>
              <a:buSzPts val="13000"/>
              <a:buNone/>
              <a:defRPr sz="13000">
                <a:solidFill>
                  <a:schemeClr val="accent3"/>
                </a:solidFill>
              </a:defRPr>
            </a:lvl7pPr>
            <a:lvl8pPr lvl="7" rtl="0" algn="ctr">
              <a:spcBef>
                <a:spcPts val="0"/>
              </a:spcBef>
              <a:spcAft>
                <a:spcPts val="0"/>
              </a:spcAft>
              <a:buClr>
                <a:schemeClr val="accent3"/>
              </a:buClr>
              <a:buSzPts val="13000"/>
              <a:buNone/>
              <a:defRPr sz="13000">
                <a:solidFill>
                  <a:schemeClr val="accent3"/>
                </a:solidFill>
              </a:defRPr>
            </a:lvl8pPr>
            <a:lvl9pPr lvl="8" rtl="0"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Autofit/>
          </a:bodyPr>
          <a:lstStyle>
            <a:lvl1pPr indent="-381000" lvl="0" marL="457200" rtl="0" algn="ctr">
              <a:spcBef>
                <a:spcPts val="0"/>
              </a:spcBef>
              <a:spcAft>
                <a:spcPts val="0"/>
              </a:spcAft>
              <a:buSzPts val="24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C25700"/>
              </a:buClr>
              <a:buSzPts val="3600"/>
              <a:buNone/>
              <a:defRPr>
                <a:solidFill>
                  <a:srgbClr val="C25700"/>
                </a:solidFill>
              </a:defRPr>
            </a:lvl1pPr>
            <a:lvl2pPr lvl="1" rtl="0" algn="ctr">
              <a:spcBef>
                <a:spcPts val="0"/>
              </a:spcBef>
              <a:spcAft>
                <a:spcPts val="0"/>
              </a:spcAft>
              <a:buSzPts val="3600"/>
              <a:buNone/>
              <a:defRPr/>
            </a:lvl2pPr>
            <a:lvl3pPr lvl="2" rtl="0" algn="ctr">
              <a:spcBef>
                <a:spcPts val="0"/>
              </a:spcBef>
              <a:spcAft>
                <a:spcPts val="0"/>
              </a:spcAft>
              <a:buSzPts val="3600"/>
              <a:buNone/>
              <a:defRPr/>
            </a:lvl3pPr>
            <a:lvl4pPr lvl="3" rtl="0" algn="ctr">
              <a:spcBef>
                <a:spcPts val="0"/>
              </a:spcBef>
              <a:spcAft>
                <a:spcPts val="0"/>
              </a:spcAft>
              <a:buSzPts val="3600"/>
              <a:buNone/>
              <a:defRPr/>
            </a:lvl4pPr>
            <a:lvl5pPr lvl="4" rtl="0" algn="ctr">
              <a:spcBef>
                <a:spcPts val="0"/>
              </a:spcBef>
              <a:spcAft>
                <a:spcPts val="0"/>
              </a:spcAft>
              <a:buSzPts val="3600"/>
              <a:buNone/>
              <a:defRPr/>
            </a:lvl5pPr>
            <a:lvl6pPr lvl="5" rtl="0" algn="ctr">
              <a:spcBef>
                <a:spcPts val="0"/>
              </a:spcBef>
              <a:spcAft>
                <a:spcPts val="0"/>
              </a:spcAft>
              <a:buSzPts val="3600"/>
              <a:buNone/>
              <a:defRPr/>
            </a:lvl6pPr>
            <a:lvl7pPr lvl="6" rtl="0" algn="ctr">
              <a:spcBef>
                <a:spcPts val="0"/>
              </a:spcBef>
              <a:spcAft>
                <a:spcPts val="0"/>
              </a:spcAft>
              <a:buSzPts val="3600"/>
              <a:buNone/>
              <a:defRPr/>
            </a:lvl7pPr>
            <a:lvl8pPr lvl="7" rtl="0" algn="ctr">
              <a:spcBef>
                <a:spcPts val="0"/>
              </a:spcBef>
              <a:spcAft>
                <a:spcPts val="0"/>
              </a:spcAft>
              <a:buSzPts val="3600"/>
              <a:buNone/>
              <a:defRPr/>
            </a:lvl8pPr>
            <a:lvl9pPr lvl="8" rtl="0"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C25700"/>
              </a:buClr>
              <a:buSzPts val="3600"/>
              <a:buNone/>
              <a:defRPr>
                <a:solidFill>
                  <a:srgbClr val="C25700"/>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lvl1pPr indent="-381000" lvl="0" marL="457200" rtl="0">
              <a:spcBef>
                <a:spcPts val="0"/>
              </a:spcBef>
              <a:spcAft>
                <a:spcPts val="0"/>
              </a:spcAft>
              <a:buSzPts val="24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C25700"/>
              </a:buClr>
              <a:buSzPts val="3600"/>
              <a:buNone/>
              <a:defRPr>
                <a:solidFill>
                  <a:srgbClr val="C25700"/>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dk2"/>
              </a:buClr>
              <a:buSzPts val="5400"/>
              <a:buNone/>
              <a:defRPr b="0" sz="5400">
                <a:solidFill>
                  <a:schemeClr val="dk2"/>
                </a:solidFill>
              </a:defRPr>
            </a:lvl1pPr>
            <a:lvl2pPr lvl="1" rtl="0">
              <a:spcBef>
                <a:spcPts val="0"/>
              </a:spcBef>
              <a:spcAft>
                <a:spcPts val="0"/>
              </a:spcAft>
              <a:buClr>
                <a:schemeClr val="dk2"/>
              </a:buClr>
              <a:buSzPts val="5400"/>
              <a:buNone/>
              <a:defRPr b="0" sz="5400">
                <a:solidFill>
                  <a:schemeClr val="dk2"/>
                </a:solidFill>
              </a:defRPr>
            </a:lvl2pPr>
            <a:lvl3pPr lvl="2" rtl="0">
              <a:spcBef>
                <a:spcPts val="0"/>
              </a:spcBef>
              <a:spcAft>
                <a:spcPts val="0"/>
              </a:spcAft>
              <a:buClr>
                <a:schemeClr val="dk2"/>
              </a:buClr>
              <a:buSzPts val="5400"/>
              <a:buNone/>
              <a:defRPr b="0" sz="5400">
                <a:solidFill>
                  <a:schemeClr val="dk2"/>
                </a:solidFill>
              </a:defRPr>
            </a:lvl3pPr>
            <a:lvl4pPr lvl="3" rtl="0">
              <a:spcBef>
                <a:spcPts val="0"/>
              </a:spcBef>
              <a:spcAft>
                <a:spcPts val="0"/>
              </a:spcAft>
              <a:buClr>
                <a:schemeClr val="dk2"/>
              </a:buClr>
              <a:buSzPts val="5400"/>
              <a:buNone/>
              <a:defRPr b="0" sz="5400">
                <a:solidFill>
                  <a:schemeClr val="dk2"/>
                </a:solidFill>
              </a:defRPr>
            </a:lvl4pPr>
            <a:lvl5pPr lvl="4" rtl="0">
              <a:spcBef>
                <a:spcPts val="0"/>
              </a:spcBef>
              <a:spcAft>
                <a:spcPts val="0"/>
              </a:spcAft>
              <a:buClr>
                <a:schemeClr val="dk2"/>
              </a:buClr>
              <a:buSzPts val="5400"/>
              <a:buNone/>
              <a:defRPr b="0" sz="5400">
                <a:solidFill>
                  <a:schemeClr val="dk2"/>
                </a:solidFill>
              </a:defRPr>
            </a:lvl5pPr>
            <a:lvl6pPr lvl="5" rtl="0">
              <a:spcBef>
                <a:spcPts val="0"/>
              </a:spcBef>
              <a:spcAft>
                <a:spcPts val="0"/>
              </a:spcAft>
              <a:buClr>
                <a:schemeClr val="dk2"/>
              </a:buClr>
              <a:buSzPts val="5400"/>
              <a:buNone/>
              <a:defRPr b="0" sz="5400">
                <a:solidFill>
                  <a:schemeClr val="dk2"/>
                </a:solidFill>
              </a:defRPr>
            </a:lvl6pPr>
            <a:lvl7pPr lvl="6" rtl="0">
              <a:spcBef>
                <a:spcPts val="0"/>
              </a:spcBef>
              <a:spcAft>
                <a:spcPts val="0"/>
              </a:spcAft>
              <a:buClr>
                <a:schemeClr val="dk2"/>
              </a:buClr>
              <a:buSzPts val="5400"/>
              <a:buNone/>
              <a:defRPr b="0" sz="5400">
                <a:solidFill>
                  <a:schemeClr val="dk2"/>
                </a:solidFill>
              </a:defRPr>
            </a:lvl7pPr>
            <a:lvl8pPr lvl="7" rtl="0">
              <a:spcBef>
                <a:spcPts val="0"/>
              </a:spcBef>
              <a:spcAft>
                <a:spcPts val="0"/>
              </a:spcAft>
              <a:buClr>
                <a:schemeClr val="dk2"/>
              </a:buClr>
              <a:buSzPts val="5400"/>
              <a:buNone/>
              <a:defRPr b="0" sz="5400">
                <a:solidFill>
                  <a:schemeClr val="dk2"/>
                </a:solidFill>
              </a:defRPr>
            </a:lvl8pPr>
            <a:lvl9pPr lvl="8" rtl="0">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C25700"/>
              </a:buClr>
              <a:buSzPts val="4200"/>
              <a:buNone/>
              <a:defRPr sz="4200">
                <a:solidFill>
                  <a:srgbClr val="C25700"/>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81000" lvl="0" marL="457200" rtl="0">
              <a:spcBef>
                <a:spcPts val="0"/>
              </a:spcBef>
              <a:spcAft>
                <a:spcPts val="0"/>
              </a:spcAft>
              <a:buClr>
                <a:schemeClr val="lt1"/>
              </a:buClr>
              <a:buSzPts val="24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C25700"/>
              </a:buClr>
              <a:buSzPts val="3600"/>
              <a:buFont typeface="PT Sans Narrow"/>
              <a:buNone/>
              <a:defRPr b="1" sz="3600">
                <a:solidFill>
                  <a:srgbClr val="C25700"/>
                </a:solidFill>
                <a:latin typeface="PT Sans Narrow"/>
                <a:ea typeface="PT Sans Narrow"/>
                <a:cs typeface="PT Sans Narrow"/>
                <a:sym typeface="PT Sans Narrow"/>
              </a:defRPr>
            </a:lvl1pPr>
            <a:lvl2pPr lvl="1"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81000" lvl="0" marL="457200" rtl="0">
              <a:lnSpc>
                <a:spcPct val="115000"/>
              </a:lnSpc>
              <a:spcBef>
                <a:spcPts val="0"/>
              </a:spcBef>
              <a:spcAft>
                <a:spcPts val="0"/>
              </a:spcAft>
              <a:buClr>
                <a:schemeClr val="dk2"/>
              </a:buClr>
              <a:buSzPts val="2400"/>
              <a:buFont typeface="Open Sans"/>
              <a:buChar char="●"/>
              <a:defRPr sz="2400">
                <a:solidFill>
                  <a:schemeClr val="dk2"/>
                </a:solidFill>
                <a:latin typeface="Open Sans"/>
                <a:ea typeface="Open Sans"/>
                <a:cs typeface="Open Sans"/>
                <a:sym typeface="Open Sans"/>
              </a:defRPr>
            </a:lvl1pPr>
            <a:lvl2pPr indent="-317500" lvl="1" marL="9144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Open Sans"/>
                <a:ea typeface="Open Sans"/>
                <a:cs typeface="Open Sans"/>
                <a:sym typeface="Open Sans"/>
              </a:defRPr>
            </a:lvl1pPr>
            <a:lvl2pPr lvl="1" rtl="0" algn="r">
              <a:buNone/>
              <a:defRPr sz="1000">
                <a:solidFill>
                  <a:schemeClr val="dk2"/>
                </a:solidFill>
                <a:latin typeface="Open Sans"/>
                <a:ea typeface="Open Sans"/>
                <a:cs typeface="Open Sans"/>
                <a:sym typeface="Open Sans"/>
              </a:defRPr>
            </a:lvl2pPr>
            <a:lvl3pPr lvl="2" rtl="0" algn="r">
              <a:buNone/>
              <a:defRPr sz="1000">
                <a:solidFill>
                  <a:schemeClr val="dk2"/>
                </a:solidFill>
                <a:latin typeface="Open Sans"/>
                <a:ea typeface="Open Sans"/>
                <a:cs typeface="Open Sans"/>
                <a:sym typeface="Open Sans"/>
              </a:defRPr>
            </a:lvl3pPr>
            <a:lvl4pPr lvl="3" rtl="0" algn="r">
              <a:buNone/>
              <a:defRPr sz="1000">
                <a:solidFill>
                  <a:schemeClr val="dk2"/>
                </a:solidFill>
                <a:latin typeface="Open Sans"/>
                <a:ea typeface="Open Sans"/>
                <a:cs typeface="Open Sans"/>
                <a:sym typeface="Open Sans"/>
              </a:defRPr>
            </a:lvl4pPr>
            <a:lvl5pPr lvl="4" rtl="0" algn="r">
              <a:buNone/>
              <a:defRPr sz="1000">
                <a:solidFill>
                  <a:schemeClr val="dk2"/>
                </a:solidFill>
                <a:latin typeface="Open Sans"/>
                <a:ea typeface="Open Sans"/>
                <a:cs typeface="Open Sans"/>
                <a:sym typeface="Open Sans"/>
              </a:defRPr>
            </a:lvl5pPr>
            <a:lvl6pPr lvl="5" rtl="0" algn="r">
              <a:buNone/>
              <a:defRPr sz="1000">
                <a:solidFill>
                  <a:schemeClr val="dk2"/>
                </a:solidFill>
                <a:latin typeface="Open Sans"/>
                <a:ea typeface="Open Sans"/>
                <a:cs typeface="Open Sans"/>
                <a:sym typeface="Open Sans"/>
              </a:defRPr>
            </a:lvl6pPr>
            <a:lvl7pPr lvl="6" rtl="0" algn="r">
              <a:buNone/>
              <a:defRPr sz="1000">
                <a:solidFill>
                  <a:schemeClr val="dk2"/>
                </a:solidFill>
                <a:latin typeface="Open Sans"/>
                <a:ea typeface="Open Sans"/>
                <a:cs typeface="Open Sans"/>
                <a:sym typeface="Open Sans"/>
              </a:defRPr>
            </a:lvl7pPr>
            <a:lvl8pPr lvl="7" rtl="0" algn="r">
              <a:buNone/>
              <a:defRPr sz="1000">
                <a:solidFill>
                  <a:schemeClr val="dk2"/>
                </a:solidFill>
                <a:latin typeface="Open Sans"/>
                <a:ea typeface="Open Sans"/>
                <a:cs typeface="Open Sans"/>
                <a:sym typeface="Open Sans"/>
              </a:defRPr>
            </a:lvl8pPr>
            <a:lvl9pPr lvl="8" rtl="0"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hyperlink" Target="https://frameshiftconsulting.com/ttt-material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hyperlink" Target="https://en.wikipedia.org/wiki/Tone_policing"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hyperlink" Target="http://captainawkward.com"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frameshiftconsulting.com/ally-skills-workshop/" TargetMode="External"/><Relationship Id="rId4" Type="http://schemas.openxmlformats.org/officeDocument/2006/relationships/hyperlink" Target="https://creativecommons.org/licenses/by-sa/4.0/legalcode"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 Id="rId3" Type="http://schemas.openxmlformats.org/officeDocument/2006/relationships/image" Target="../media/image8.jp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hyperlink" Target="http://captainawkward.com" TargetMode="Externa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 Id="rId3" Type="http://schemas.openxmlformats.org/officeDocument/2006/relationships/hyperlink" Target="http://www.sirc.org/publik/drinking4.html" TargetMode="Externa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 Id="rId3" Type="http://schemas.openxmlformats.org/officeDocument/2006/relationships/hyperlink" Target="https://modelviewculture.com/pieces/alcohol-and-inclusivity-planning-tech-events-with-non-alcoholic-options" TargetMode="Externa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4.xml"/><Relationship Id="rId3" Type="http://schemas.openxmlformats.org/officeDocument/2006/relationships/hyperlink" Target="https://frameshiftconsulting.com/code-of-conduct-book/" TargetMode="Externa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 Id="rId3" Type="http://schemas.openxmlformats.org/officeDocument/2006/relationships/hyperlink" Target="https://geekfeminism.wikia.com/wiki/Inclusive_offsites" TargetMode="Externa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8.xml"/><Relationship Id="rId3" Type="http://schemas.openxmlformats.org/officeDocument/2006/relationships/hyperlink" Target="https://en.wikipedia.org/wiki/Psychological_safety" TargetMode="Externa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1.xml"/><Relationship Id="rId3" Type="http://schemas.openxmlformats.org/officeDocument/2006/relationships/hyperlink" Target="http://frameshiftconsulting.com" TargetMode="Externa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3.xml"/><Relationship Id="rId3" Type="http://schemas.openxmlformats.org/officeDocument/2006/relationships/image" Target="../media/image13.jp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8.xml"/><Relationship Id="rId3" Type="http://schemas.openxmlformats.org/officeDocument/2006/relationships/hyperlink" Target="https://en.wikipedia.org/wiki/Three-point_lighting" TargetMode="Externa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9.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jp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0.xml"/><Relationship Id="rId3" Type="http://schemas.openxmlformats.org/officeDocument/2006/relationships/image" Target="../media/image10.jp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frameshiftconsulting.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frameshiftconsulting.com/material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s://frameshiftconsulting.com/meeting-skills/"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s://frameshiftconsulting.com/#materials"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hyperlink" Target="https://docs.google.com/document/d/1tQJyHkT4DqtHdzjGm_t7E_Dp8jYfWnFs09I4vq_EUMQ/export?format=pdf"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hyperlink" Target="https://frameshiftconsulting.com/ttt-materials/"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6.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6.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8.xml"/><Relationship Id="rId3" Type="http://schemas.openxmlformats.org/officeDocument/2006/relationships/image" Target="../media/image1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9.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 to the Ally Skills Workshop TTT!</a:t>
            </a:r>
            <a:endParaRPr/>
          </a:p>
        </p:txBody>
      </p:sp>
      <p:sp>
        <p:nvSpPr>
          <p:cNvPr id="67" name="Google Shape;67;p1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We're so happy you could join us today! A few things you can do while we are waiting to get started:</a:t>
            </a:r>
            <a:endParaRPr sz="2000"/>
          </a:p>
          <a:p>
            <a:pPr indent="-355600" lvl="0" marL="457200" rtl="0" algn="l">
              <a:spcBef>
                <a:spcPts val="1600"/>
              </a:spcBef>
              <a:spcAft>
                <a:spcPts val="0"/>
              </a:spcAft>
              <a:buSzPts val="2000"/>
              <a:buChar char="●"/>
            </a:pPr>
            <a:r>
              <a:rPr lang="en" sz="2000"/>
              <a:t>Get the files at </a:t>
            </a:r>
            <a:r>
              <a:rPr lang="en" sz="2000" u="sng">
                <a:hlinkClick r:id="rId3"/>
              </a:rPr>
              <a:t>https://frameshiftconsulting.com/ttt-materials/</a:t>
            </a:r>
            <a:endParaRPr sz="2000"/>
          </a:p>
          <a:p>
            <a:pPr indent="-355600" lvl="0" marL="457200" rtl="0" algn="l">
              <a:spcBef>
                <a:spcPts val="0"/>
              </a:spcBef>
              <a:spcAft>
                <a:spcPts val="0"/>
              </a:spcAft>
              <a:buSzPts val="2000"/>
              <a:buChar char="●"/>
            </a:pPr>
            <a:r>
              <a:rPr lang="en" sz="2000"/>
              <a:t>Rename yourself</a:t>
            </a:r>
            <a:r>
              <a:rPr b="1" lang="en" sz="2000"/>
              <a:t>:</a:t>
            </a:r>
            <a:r>
              <a:rPr lang="en" sz="2000"/>
              <a:t> click on "Participants," mouse over your name, click on "Rename," and type in the name you want other people in the meeting to use for you. If you like, include your gender pronouns. Example: "Valerie (she/her/hers)".</a:t>
            </a:r>
            <a:endParaRPr sz="2000"/>
          </a:p>
          <a:p>
            <a:pPr indent="-355600" lvl="0" marL="457200" rtl="0" algn="l">
              <a:spcBef>
                <a:spcPts val="0"/>
              </a:spcBef>
              <a:spcAft>
                <a:spcPts val="0"/>
              </a:spcAft>
              <a:buSzPts val="2000"/>
              <a:buChar char="●"/>
            </a:pPr>
            <a:r>
              <a:rPr lang="en" sz="2000"/>
              <a:t>You are welcome to turn off your video, use your favorite virtual background, or show us your pet!</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Facilitating the Ally Skills Workshop is hard</a:t>
            </a:r>
            <a:endParaRPr/>
          </a:p>
        </p:txBody>
      </p:sp>
      <p:sp>
        <p:nvSpPr>
          <p:cNvPr id="128" name="Google Shape;128;p2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organizations have conflicts between the interests of each individual employee, groups of employees, and the organization as a whole</a:t>
            </a:r>
            <a:endParaRPr/>
          </a:p>
          <a:p>
            <a:pPr indent="0" lvl="0" marL="0" rtl="0" algn="l">
              <a:spcBef>
                <a:spcPts val="1600"/>
              </a:spcBef>
              <a:spcAft>
                <a:spcPts val="0"/>
              </a:spcAft>
              <a:buNone/>
            </a:pPr>
            <a:r>
              <a:rPr lang="en"/>
              <a:t>HR is often at the intersection of such conflicts and teaching the workshop can highlight them</a:t>
            </a:r>
            <a:endParaRPr/>
          </a:p>
          <a:p>
            <a:pPr indent="0" lvl="0" marL="0" rtl="0" algn="l">
              <a:spcBef>
                <a:spcPts val="1600"/>
              </a:spcBef>
              <a:spcAft>
                <a:spcPts val="0"/>
              </a:spcAft>
              <a:buNone/>
            </a:pPr>
            <a:r>
              <a:rPr lang="en"/>
              <a:t>Staying away from legal advice or human resources rules is hard but often necessary</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11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is reframing questions a useful skill?</a:t>
            </a:r>
            <a:endParaRPr/>
          </a:p>
        </p:txBody>
      </p:sp>
      <p:sp>
        <p:nvSpPr>
          <p:cNvPr id="699" name="Google Shape;699;p11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People will have genuine questions about some apparent contradiction which means they have to be oppressive</a:t>
            </a:r>
            <a:endParaRPr/>
          </a:p>
          <a:p>
            <a:pPr indent="0" lvl="0" marL="0" rtl="0" algn="l">
              <a:spcBef>
                <a:spcPts val="1600"/>
              </a:spcBef>
              <a:spcAft>
                <a:spcPts val="0"/>
              </a:spcAft>
              <a:buNone/>
            </a:pPr>
            <a:r>
              <a:rPr lang="en"/>
              <a:t>Usually based on one or more of:</a:t>
            </a:r>
            <a:endParaRPr/>
          </a:p>
          <a:p>
            <a:pPr indent="-381000" lvl="0" marL="457200" rtl="0" algn="l">
              <a:spcBef>
                <a:spcPts val="1600"/>
              </a:spcBef>
              <a:spcAft>
                <a:spcPts val="0"/>
              </a:spcAft>
              <a:buSzPts val="2400"/>
              <a:buAutoNum type="arabicPeriod"/>
            </a:pPr>
            <a:r>
              <a:rPr lang="en"/>
              <a:t>Incorrect facts</a:t>
            </a:r>
            <a:endParaRPr/>
          </a:p>
          <a:p>
            <a:pPr indent="-381000" lvl="0" marL="457200" rtl="0" algn="l">
              <a:spcBef>
                <a:spcPts val="0"/>
              </a:spcBef>
              <a:spcAft>
                <a:spcPts val="0"/>
              </a:spcAft>
              <a:buSzPts val="2400"/>
              <a:buAutoNum type="arabicPeriod"/>
            </a:pPr>
            <a:r>
              <a:rPr lang="en"/>
              <a:t>Ignoring systemic oppression</a:t>
            </a:r>
            <a:endParaRPr/>
          </a:p>
          <a:p>
            <a:pPr indent="-381000" lvl="0" marL="457200" rtl="0" algn="l">
              <a:spcBef>
                <a:spcPts val="0"/>
              </a:spcBef>
              <a:spcAft>
                <a:spcPts val="0"/>
              </a:spcAft>
              <a:buSzPts val="2400"/>
              <a:buAutoNum type="arabicPeriod"/>
            </a:pPr>
            <a:r>
              <a:rPr lang="en"/>
              <a:t>Putting burden of change on marginalized/less powerful</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11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Reframing example</a:t>
            </a:r>
            <a:endParaRPr/>
          </a:p>
        </p:txBody>
      </p:sp>
      <p:sp>
        <p:nvSpPr>
          <p:cNvPr id="705" name="Google Shape;705;p11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say you want us to treat women like everyone else, but then you want us to act differently around women. That's illogical!”</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11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Assumptions</a:t>
            </a:r>
            <a:endParaRPr/>
          </a:p>
        </p:txBody>
      </p:sp>
      <p:sp>
        <p:nvSpPr>
          <p:cNvPr id="711" name="Google Shape;711;p11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"Everyone" is "men"</a:t>
            </a:r>
            <a:endParaRPr/>
          </a:p>
          <a:p>
            <a:pPr indent="0" lvl="0" marL="0" rtl="0" algn="l">
              <a:spcBef>
                <a:spcPts val="1600"/>
              </a:spcBef>
              <a:spcAft>
                <a:spcPts val="0"/>
              </a:spcAft>
              <a:buNone/>
            </a:pPr>
            <a:r>
              <a:rPr lang="en"/>
              <a:t>All men like this abusive culture</a:t>
            </a:r>
            <a:endParaRPr/>
          </a:p>
          <a:p>
            <a:pPr indent="0" lvl="0" marL="0" rtl="0" algn="l">
              <a:spcBef>
                <a:spcPts val="1600"/>
              </a:spcBef>
              <a:spcAft>
                <a:spcPts val="0"/>
              </a:spcAft>
              <a:buNone/>
            </a:pPr>
            <a:r>
              <a:rPr lang="en"/>
              <a:t>What these men like defines "normal" behavior</a:t>
            </a:r>
            <a:endParaRPr/>
          </a:p>
          <a:p>
            <a:pPr indent="0" lvl="0" marL="0" rtl="0" algn="l">
              <a:spcBef>
                <a:spcPts val="1600"/>
              </a:spcBef>
              <a:spcAft>
                <a:spcPts val="0"/>
              </a:spcAft>
              <a:buNone/>
            </a:pPr>
            <a:r>
              <a:rPr lang="en"/>
              <a:t>Men should not have to change to accommodate women</a:t>
            </a:r>
            <a:endParaRPr/>
          </a:p>
          <a:p>
            <a:pPr indent="0" lvl="0" marL="0" rtl="0" algn="l">
              <a:spcBef>
                <a:spcPts val="1600"/>
              </a:spcBef>
              <a:spcAft>
                <a:spcPts val="1600"/>
              </a:spcAft>
              <a:buNone/>
            </a:pPr>
            <a:r>
              <a:rPr lang="en"/>
              <a:t>Systemic sexism does not exist</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11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Reframe assumptions</a:t>
            </a:r>
            <a:endParaRPr/>
          </a:p>
        </p:txBody>
      </p:sp>
      <p:sp>
        <p:nvSpPr>
          <p:cNvPr id="717" name="Google Shape;717;p11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"Everyone" includes people of all genders</a:t>
            </a:r>
            <a:endParaRPr/>
          </a:p>
          <a:p>
            <a:pPr indent="0" lvl="0" marL="0" rtl="0" algn="l">
              <a:spcBef>
                <a:spcPts val="1600"/>
              </a:spcBef>
              <a:spcAft>
                <a:spcPts val="0"/>
              </a:spcAft>
              <a:buNone/>
            </a:pPr>
            <a:r>
              <a:rPr lang="en"/>
              <a:t>Many people dislike this abusive culture</a:t>
            </a:r>
            <a:endParaRPr/>
          </a:p>
          <a:p>
            <a:pPr indent="0" lvl="0" marL="0" rtl="0" algn="l">
              <a:spcBef>
                <a:spcPts val="1600"/>
              </a:spcBef>
              <a:spcAft>
                <a:spcPts val="0"/>
              </a:spcAft>
              <a:buNone/>
            </a:pPr>
            <a:r>
              <a:rPr lang="en"/>
              <a:t>Women should be included in defining "normal" behavior</a:t>
            </a:r>
            <a:endParaRPr/>
          </a:p>
          <a:p>
            <a:pPr indent="0" lvl="0" marL="0" rtl="0" algn="l">
              <a:spcBef>
                <a:spcPts val="1600"/>
              </a:spcBef>
              <a:spcAft>
                <a:spcPts val="0"/>
              </a:spcAft>
              <a:buNone/>
            </a:pPr>
            <a:r>
              <a:rPr lang="en"/>
              <a:t>Men should change to accommodate women</a:t>
            </a:r>
            <a:endParaRPr/>
          </a:p>
          <a:p>
            <a:pPr indent="0" lvl="0" marL="0" rtl="0" algn="l">
              <a:spcBef>
                <a:spcPts val="1600"/>
              </a:spcBef>
              <a:spcAft>
                <a:spcPts val="1600"/>
              </a:spcAft>
              <a:buNone/>
            </a:pPr>
            <a:r>
              <a:rPr lang="en"/>
              <a:t>Systemic sexism exists</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11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Reframing reply</a:t>
            </a:r>
            <a:endParaRPr/>
          </a:p>
        </p:txBody>
      </p:sp>
      <p:sp>
        <p:nvSpPr>
          <p:cNvPr id="723" name="Google Shape;723;p11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 used to think that too, because I thought that the way we were treating people was normal. But then I realized that our culture was only friendly to men who didn't mind being part of abusive culture. When I changed my definition of normal behavior to be welcoming and inclusive of women too, then I realized that we could treat everyone with equal respect and also be more welcoming of women."</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11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Reframing process</a:t>
            </a:r>
            <a:endParaRPr/>
          </a:p>
        </p:txBody>
      </p:sp>
      <p:sp>
        <p:nvSpPr>
          <p:cNvPr id="729" name="Google Shape;729;p11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AutoNum type="arabicPeriod"/>
            </a:pPr>
            <a:r>
              <a:rPr lang="en"/>
              <a:t>What assumptions are they making?</a:t>
            </a:r>
            <a:endParaRPr/>
          </a:p>
          <a:p>
            <a:pPr indent="-381000" lvl="0" marL="457200" rtl="0" algn="l">
              <a:spcBef>
                <a:spcPts val="0"/>
              </a:spcBef>
              <a:spcAft>
                <a:spcPts val="0"/>
              </a:spcAft>
              <a:buSzPts val="2400"/>
              <a:buAutoNum type="arabicPeriod"/>
            </a:pPr>
            <a:r>
              <a:rPr lang="en"/>
              <a:t>Are those assumptions true?</a:t>
            </a:r>
            <a:endParaRPr/>
          </a:p>
          <a:p>
            <a:pPr indent="-381000" lvl="0" marL="457200" rtl="0" algn="l">
              <a:spcBef>
                <a:spcPts val="0"/>
              </a:spcBef>
              <a:spcAft>
                <a:spcPts val="0"/>
              </a:spcAft>
              <a:buSzPts val="2400"/>
              <a:buAutoNum type="arabicPeriod"/>
            </a:pPr>
            <a:r>
              <a:rPr lang="en"/>
              <a:t>What systemic oppression is being left out?</a:t>
            </a:r>
            <a:endParaRPr/>
          </a:p>
          <a:p>
            <a:pPr indent="-381000" lvl="0" marL="457200" rtl="0" algn="l">
              <a:spcBef>
                <a:spcPts val="0"/>
              </a:spcBef>
              <a:spcAft>
                <a:spcPts val="0"/>
              </a:spcAft>
              <a:buSzPts val="2400"/>
              <a:buAutoNum type="arabicPeriod"/>
            </a:pPr>
            <a:r>
              <a:rPr lang="en"/>
              <a:t>Where is the burden of change placed?</a:t>
            </a:r>
            <a:endParaRPr/>
          </a:p>
          <a:p>
            <a:pPr indent="-381000" lvl="0" marL="457200" rtl="0" algn="l">
              <a:spcBef>
                <a:spcPts val="0"/>
              </a:spcBef>
              <a:spcAft>
                <a:spcPts val="0"/>
              </a:spcAft>
              <a:buSzPts val="2400"/>
              <a:buAutoNum type="arabicPeriod"/>
            </a:pPr>
            <a:r>
              <a:rPr lang="en"/>
              <a:t>Rewrite the question with facts, inclusion of systemic oppression, burden of change on the privileged</a:t>
            </a:r>
            <a:endParaRPr/>
          </a:p>
          <a:p>
            <a:pPr indent="-381000" lvl="0" marL="457200" rtl="0" algn="l">
              <a:spcBef>
                <a:spcPts val="0"/>
              </a:spcBef>
              <a:spcAft>
                <a:spcPts val="0"/>
              </a:spcAft>
              <a:buSzPts val="2400"/>
              <a:buAutoNum type="arabicPeriod"/>
            </a:pPr>
            <a:r>
              <a:rPr lang="en"/>
              <a:t>Kindly walk them through the thought process</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11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Useful reframing phrases</a:t>
            </a:r>
            <a:endParaRPr/>
          </a:p>
        </p:txBody>
      </p:sp>
      <p:sp>
        <p:nvSpPr>
          <p:cNvPr id="735" name="Google Shape;735;p11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let's talk about an underlying assumption a lot of us have about that..."</a:t>
            </a:r>
            <a:endParaRPr/>
          </a:p>
          <a:p>
            <a:pPr indent="0" lvl="0" marL="0" rtl="0" algn="l">
              <a:spcBef>
                <a:spcPts val="1600"/>
              </a:spcBef>
              <a:spcAft>
                <a:spcPts val="0"/>
              </a:spcAft>
              <a:buNone/>
            </a:pPr>
            <a:r>
              <a:rPr lang="en"/>
              <a:t>"I hear you saying XYZ, what are some of the assumptions underlying that language?"</a:t>
            </a:r>
            <a:endParaRPr/>
          </a:p>
          <a:p>
            <a:pPr indent="0" lvl="0" marL="0" rtl="0" algn="l">
              <a:spcBef>
                <a:spcPts val="1600"/>
              </a:spcBef>
              <a:spcAft>
                <a:spcPts val="0"/>
              </a:spcAft>
              <a:buNone/>
            </a:pPr>
            <a:r>
              <a:rPr lang="en"/>
              <a:t>"I also used to wonder that same thing, and then I learned..."</a:t>
            </a:r>
            <a:endParaRPr/>
          </a:p>
          <a:p>
            <a:pPr indent="0" lvl="0" marL="0" rtl="0" algn="l">
              <a:spcBef>
                <a:spcPts val="1600"/>
              </a:spcBef>
              <a:spcAft>
                <a:spcPts val="1600"/>
              </a:spcAft>
              <a:buNone/>
            </a:pPr>
            <a:r>
              <a:rPr lang="en"/>
              <a:t>"I used to think that, and then…"</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11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Dealing with bad faith participants</a:t>
            </a:r>
            <a:endParaRPr/>
          </a:p>
        </p:txBody>
      </p:sp>
      <p:sp>
        <p:nvSpPr>
          <p:cNvPr id="741" name="Google Shape;741;p11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people know they are making logical errors or basing arguments on lies and don't care</a:t>
            </a:r>
            <a:endParaRPr/>
          </a:p>
          <a:p>
            <a:pPr indent="0" lvl="0" marL="0" rtl="0" algn="l">
              <a:spcBef>
                <a:spcPts val="1600"/>
              </a:spcBef>
              <a:spcAft>
                <a:spcPts val="0"/>
              </a:spcAft>
              <a:buNone/>
            </a:pPr>
            <a:r>
              <a:rPr lang="en"/>
              <a:t>Debating people acting in bad faith just gives more weight and credit to their arguments than they deserve</a:t>
            </a:r>
            <a:endParaRPr/>
          </a:p>
          <a:p>
            <a:pPr indent="0" lvl="0" marL="0" rtl="0" algn="l">
              <a:spcBef>
                <a:spcPts val="1600"/>
              </a:spcBef>
              <a:spcAft>
                <a:spcPts val="1600"/>
              </a:spcAft>
              <a:buNone/>
            </a:pPr>
            <a:r>
              <a:rPr lang="en"/>
              <a:t>You can still use reframing techniques, but you should play to the audience, not to the person acting in bad faith</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12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practice reframing</a:t>
            </a:r>
            <a:endParaRPr/>
          </a:p>
        </p:txBody>
      </p:sp>
      <p:sp>
        <p:nvSpPr>
          <p:cNvPr id="747" name="Google Shape;747;p12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Search for hot button topics on Twitter and read arguments from obvious throwaway accounts</a:t>
            </a:r>
            <a:endParaRPr/>
          </a:p>
          <a:p>
            <a:pPr indent="0" lvl="0" marL="0" rtl="0" algn="l">
              <a:spcBef>
                <a:spcPts val="1600"/>
              </a:spcBef>
              <a:spcAft>
                <a:spcPts val="0"/>
              </a:spcAft>
              <a:buNone/>
            </a:pPr>
            <a:r>
              <a:rPr lang="en"/>
              <a:t>Search for debunking of myths about marginalized groups</a:t>
            </a:r>
            <a:endParaRPr/>
          </a:p>
          <a:p>
            <a:pPr indent="0" lvl="0" marL="0" rtl="0" algn="l">
              <a:spcBef>
                <a:spcPts val="1600"/>
              </a:spcBef>
              <a:spcAft>
                <a:spcPts val="1600"/>
              </a:spcAft>
              <a:buNone/>
            </a:pPr>
            <a:r>
              <a:rPr lang="en"/>
              <a:t>Practice asking the three questions about assumptions, context, and burden of change</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121"/>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Reframing exercises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Workshops are better when...</a:t>
            </a:r>
            <a:endParaRPr/>
          </a:p>
        </p:txBody>
      </p:sp>
      <p:sp>
        <p:nvSpPr>
          <p:cNvPr id="134" name="Google Shape;134;p2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Facilitator has significant experience being marginalized</a:t>
            </a:r>
            <a:endParaRPr/>
          </a:p>
          <a:p>
            <a:pPr indent="0" lvl="0" marL="0" rtl="0" algn="l">
              <a:spcBef>
                <a:spcPts val="1600"/>
              </a:spcBef>
              <a:spcAft>
                <a:spcPts val="0"/>
              </a:spcAft>
              <a:buNone/>
            </a:pPr>
            <a:r>
              <a:rPr lang="en"/>
              <a:t>Facilitator has a significant source of power or privilege</a:t>
            </a:r>
            <a:endParaRPr/>
          </a:p>
          <a:p>
            <a:pPr indent="0" lvl="0" marL="0" rtl="0" algn="l">
              <a:spcBef>
                <a:spcPts val="1600"/>
              </a:spcBef>
              <a:spcAft>
                <a:spcPts val="0"/>
              </a:spcAft>
              <a:buNone/>
            </a:pPr>
            <a:r>
              <a:rPr lang="en"/>
              <a:t>Facilitator is both compassionate and firm</a:t>
            </a:r>
            <a:endParaRPr/>
          </a:p>
          <a:p>
            <a:pPr indent="0" lvl="0" marL="0" rtl="0" algn="l">
              <a:spcBef>
                <a:spcPts val="1600"/>
              </a:spcBef>
              <a:spcAft>
                <a:spcPts val="1600"/>
              </a:spcAft>
              <a:buNone/>
            </a:pPr>
            <a:r>
              <a:rPr lang="en"/>
              <a:t>Two people with different experiences co-facilitate</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6F5EE"/>
            </a:gs>
            <a:gs pos="100000">
              <a:srgbClr val="73D6C0"/>
            </a:gs>
          </a:gsLst>
          <a:lin ang="5400012" scaled="0"/>
        </a:gradFill>
      </p:bgPr>
    </p:bg>
    <p:spTree>
      <p:nvGrpSpPr>
        <p:cNvPr id="756" name="Shape 756"/>
        <p:cNvGrpSpPr/>
        <p:nvPr/>
      </p:nvGrpSpPr>
      <p:grpSpPr>
        <a:xfrm>
          <a:off x="0" y="0"/>
          <a:ext cx="0" cy="0"/>
          <a:chOff x="0" y="0"/>
          <a:chExt cx="0" cy="0"/>
        </a:xfrm>
      </p:grpSpPr>
      <p:sp>
        <p:nvSpPr>
          <p:cNvPr id="757" name="Google Shape;757;p12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Reframing exercise</a:t>
            </a:r>
            <a:endParaRPr/>
          </a:p>
        </p:txBody>
      </p:sp>
      <p:sp>
        <p:nvSpPr>
          <p:cNvPr id="758" name="Google Shape;758;p12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“Affirmative action gives people of color in the U.S. unfair advantages over white people. How is that not discriminating on the basis of race?”</a:t>
            </a:r>
            <a:endParaRPr/>
          </a:p>
          <a:p>
            <a:pPr indent="0" lvl="0" marL="0" rtl="0" algn="l">
              <a:spcBef>
                <a:spcPts val="1600"/>
              </a:spcBef>
              <a:spcAft>
                <a:spcPts val="0"/>
              </a:spcAft>
              <a:buNone/>
            </a:pPr>
            <a:r>
              <a:rPr lang="en"/>
              <a:t>Assumptions?</a:t>
            </a:r>
            <a:endParaRPr/>
          </a:p>
          <a:p>
            <a:pPr indent="0" lvl="0" marL="0" rtl="0" algn="l">
              <a:spcBef>
                <a:spcPts val="1600"/>
              </a:spcBef>
              <a:spcAft>
                <a:spcPts val="0"/>
              </a:spcAft>
              <a:buNone/>
            </a:pPr>
            <a:r>
              <a:rPr lang="en"/>
              <a:t>Systemic oppression?</a:t>
            </a:r>
            <a:endParaRPr/>
          </a:p>
          <a:p>
            <a:pPr indent="0" lvl="0" marL="0" rtl="0" algn="l">
              <a:spcBef>
                <a:spcPts val="1600"/>
              </a:spcBef>
              <a:spcAft>
                <a:spcPts val="1600"/>
              </a:spcAft>
              <a:buNone/>
            </a:pPr>
            <a:r>
              <a:rPr lang="en"/>
              <a:t>Burden of change?</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12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Reframing reply</a:t>
            </a:r>
            <a:endParaRPr/>
          </a:p>
        </p:txBody>
      </p:sp>
      <p:sp>
        <p:nvSpPr>
          <p:cNvPr id="764" name="Google Shape;764;p12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"We agree, giving people unfair advantages on the basis of race is not good. Unfortunately, white people have been the recipients of unfair advantages for centuries and continue to be so today. In order to make society more fair, affirmative action removes a small amount of that unfair advantage."</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6F5EE"/>
            </a:gs>
            <a:gs pos="100000">
              <a:srgbClr val="73D6C0"/>
            </a:gs>
          </a:gsLst>
          <a:lin ang="5400012" scaled="0"/>
        </a:gradFill>
      </p:bgPr>
    </p:bg>
    <p:spTree>
      <p:nvGrpSpPr>
        <p:cNvPr id="768" name="Shape 768"/>
        <p:cNvGrpSpPr/>
        <p:nvPr/>
      </p:nvGrpSpPr>
      <p:grpSpPr>
        <a:xfrm>
          <a:off x="0" y="0"/>
          <a:ext cx="0" cy="0"/>
          <a:chOff x="0" y="0"/>
          <a:chExt cx="0" cy="0"/>
        </a:xfrm>
      </p:grpSpPr>
      <p:sp>
        <p:nvSpPr>
          <p:cNvPr id="769" name="Google Shape;769;p12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Reframing exercise</a:t>
            </a:r>
            <a:endParaRPr/>
          </a:p>
        </p:txBody>
      </p:sp>
      <p:sp>
        <p:nvSpPr>
          <p:cNvPr id="770" name="Google Shape;770;p12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“Making jokes about sex isn't sexist. Women like to have sex too.”</a:t>
            </a:r>
            <a:endParaRPr/>
          </a:p>
          <a:p>
            <a:pPr indent="0" lvl="0" marL="0" rtl="0" algn="l">
              <a:spcBef>
                <a:spcPts val="1600"/>
              </a:spcBef>
              <a:spcAft>
                <a:spcPts val="0"/>
              </a:spcAft>
              <a:buNone/>
            </a:pPr>
            <a:r>
              <a:rPr lang="en"/>
              <a:t>Assumptions?</a:t>
            </a:r>
            <a:endParaRPr/>
          </a:p>
          <a:p>
            <a:pPr indent="0" lvl="0" marL="0" rtl="0" algn="l">
              <a:spcBef>
                <a:spcPts val="1600"/>
              </a:spcBef>
              <a:spcAft>
                <a:spcPts val="0"/>
              </a:spcAft>
              <a:buNone/>
            </a:pPr>
            <a:r>
              <a:rPr lang="en"/>
              <a:t>Systemic oppression?</a:t>
            </a:r>
            <a:endParaRPr/>
          </a:p>
          <a:p>
            <a:pPr indent="0" lvl="0" marL="0" rtl="0" algn="l">
              <a:spcBef>
                <a:spcPts val="1600"/>
              </a:spcBef>
              <a:spcAft>
                <a:spcPts val="1600"/>
              </a:spcAft>
              <a:buNone/>
            </a:pPr>
            <a:r>
              <a:rPr lang="en"/>
              <a:t>Burden of change?</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12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Reframing reply</a:t>
            </a:r>
            <a:endParaRPr/>
          </a:p>
        </p:txBody>
      </p:sp>
      <p:sp>
        <p:nvSpPr>
          <p:cNvPr id="776" name="Google Shape;776;p12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"Whether or not women like to have sex has nothing to do with whether sex jokes are sexist. Because our society praises men for having sex and dehumanizes women when we talk about sex, sex jokes signal that it is okay to objectify and harm women. I want to make the world less sexist, not more sexist, so I don't make sex jokes."</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6F5EE"/>
            </a:gs>
            <a:gs pos="100000">
              <a:srgbClr val="73D6C0"/>
            </a:gs>
          </a:gsLst>
          <a:lin ang="5400012" scaled="0"/>
        </a:gradFill>
      </p:bgPr>
    </p:bg>
    <p:spTree>
      <p:nvGrpSpPr>
        <p:cNvPr id="780" name="Shape 780"/>
        <p:cNvGrpSpPr/>
        <p:nvPr/>
      </p:nvGrpSpPr>
      <p:grpSpPr>
        <a:xfrm>
          <a:off x="0" y="0"/>
          <a:ext cx="0" cy="0"/>
          <a:chOff x="0" y="0"/>
          <a:chExt cx="0" cy="0"/>
        </a:xfrm>
      </p:grpSpPr>
      <p:sp>
        <p:nvSpPr>
          <p:cNvPr id="781" name="Google Shape;781;p12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Reframing exercise</a:t>
            </a:r>
            <a:endParaRPr/>
          </a:p>
        </p:txBody>
      </p:sp>
      <p:sp>
        <p:nvSpPr>
          <p:cNvPr id="782" name="Google Shape;782;p12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are infringing on free speech, and how can we have an open and free society without that?”</a:t>
            </a:r>
            <a:endParaRPr/>
          </a:p>
          <a:p>
            <a:pPr indent="0" lvl="0" marL="0" rtl="0" algn="l">
              <a:spcBef>
                <a:spcPts val="1600"/>
              </a:spcBef>
              <a:spcAft>
                <a:spcPts val="0"/>
              </a:spcAft>
              <a:buNone/>
            </a:pPr>
            <a:r>
              <a:rPr lang="en"/>
              <a:t>Assumptions?</a:t>
            </a:r>
            <a:endParaRPr/>
          </a:p>
          <a:p>
            <a:pPr indent="0" lvl="0" marL="0" rtl="0" algn="l">
              <a:spcBef>
                <a:spcPts val="1600"/>
              </a:spcBef>
              <a:spcAft>
                <a:spcPts val="0"/>
              </a:spcAft>
              <a:buNone/>
            </a:pPr>
            <a:r>
              <a:rPr lang="en"/>
              <a:t>Systemic oppression?</a:t>
            </a:r>
            <a:endParaRPr/>
          </a:p>
          <a:p>
            <a:pPr indent="0" lvl="0" marL="0" rtl="0" algn="l">
              <a:spcBef>
                <a:spcPts val="1600"/>
              </a:spcBef>
              <a:spcAft>
                <a:spcPts val="1600"/>
              </a:spcAft>
              <a:buNone/>
            </a:pPr>
            <a:r>
              <a:rPr lang="en"/>
              <a:t>Burden of change?</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12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Reframing reply</a:t>
            </a:r>
            <a:endParaRPr/>
          </a:p>
        </p:txBody>
      </p:sp>
      <p:sp>
        <p:nvSpPr>
          <p:cNvPr id="788" name="Google Shape;788;p12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 agree, an open and free society is really important. What I notice is that some people get lots of speech, and others get silenced. When we defend speech that dehumanizes a whole group of people, we end up with less free speech, and an intolerant and closed society. Many countries have limits on free speech for things as mundane as protecting Disney's right to make money off Mickey Mouse. Let's protect people's lives, too."</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12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don't have to reframe a lot</a:t>
            </a:r>
            <a:endParaRPr/>
          </a:p>
        </p:txBody>
      </p:sp>
      <p:sp>
        <p:nvSpPr>
          <p:cNvPr id="794" name="Google Shape;794;p12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Questions like this are relatively rare</a:t>
            </a:r>
            <a:endParaRPr/>
          </a:p>
          <a:p>
            <a:pPr indent="0" lvl="0" marL="0" rtl="0" algn="l">
              <a:spcBef>
                <a:spcPts val="1600"/>
              </a:spcBef>
              <a:spcAft>
                <a:spcPts val="0"/>
              </a:spcAft>
              <a:buNone/>
            </a:pPr>
            <a:r>
              <a:rPr lang="en"/>
              <a:t>Often the audience can help answer them</a:t>
            </a:r>
            <a:endParaRPr/>
          </a:p>
          <a:p>
            <a:pPr indent="0" lvl="0" marL="0" rtl="0" algn="l">
              <a:spcBef>
                <a:spcPts val="1600"/>
              </a:spcBef>
              <a:spcAft>
                <a:spcPts val="0"/>
              </a:spcAft>
              <a:buNone/>
            </a:pPr>
            <a:r>
              <a:rPr lang="en"/>
              <a:t>Your co-facilitator may have an idea</a:t>
            </a:r>
            <a:endParaRPr/>
          </a:p>
          <a:p>
            <a:pPr indent="0" lvl="0" marL="0" rtl="0" algn="l">
              <a:spcBef>
                <a:spcPts val="1600"/>
              </a:spcBef>
              <a:spcAft>
                <a:spcPts val="0"/>
              </a:spcAft>
              <a:buNone/>
            </a:pPr>
            <a:r>
              <a:rPr lang="en"/>
              <a:t>You can ask to come back to that after the break</a:t>
            </a:r>
            <a:endParaRPr/>
          </a:p>
          <a:p>
            <a:pPr indent="0" lvl="0" marL="0" rtl="0" algn="l">
              <a:spcBef>
                <a:spcPts val="1600"/>
              </a:spcBef>
              <a:spcAft>
                <a:spcPts val="1600"/>
              </a:spcAft>
              <a:buNone/>
            </a:pPr>
            <a:r>
              <a:rPr lang="en"/>
              <a:t>You can say "I don't know, but I suspect there is a problem with assumptions/facts/burden of change"</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129"/>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Short break</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130"/>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Scenario facilitation practice</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13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Practice leading scenario discussion</a:t>
            </a:r>
            <a:endParaRPr/>
          </a:p>
        </p:txBody>
      </p:sp>
      <p:sp>
        <p:nvSpPr>
          <p:cNvPr id="810" name="Google Shape;810;p13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Your participation is voluntary</a:t>
            </a:r>
            <a:endParaRPr/>
          </a:p>
          <a:p>
            <a:pPr indent="0" lvl="0" marL="0" rtl="0" algn="l">
              <a:spcBef>
                <a:spcPts val="1600"/>
              </a:spcBef>
              <a:spcAft>
                <a:spcPts val="0"/>
              </a:spcAft>
              <a:buNone/>
            </a:pPr>
            <a:r>
              <a:rPr lang="en"/>
              <a:t>Choose an existing scenario or create a new one</a:t>
            </a:r>
            <a:endParaRPr/>
          </a:p>
          <a:p>
            <a:pPr indent="0" lvl="0" marL="0" rtl="0" algn="l">
              <a:spcBef>
                <a:spcPts val="1600"/>
              </a:spcBef>
              <a:spcAft>
                <a:spcPts val="0"/>
              </a:spcAft>
              <a:buNone/>
            </a:pPr>
            <a:r>
              <a:rPr lang="en"/>
              <a:t>Your choice on feedback: none/any, positive/negative, public/private, instructor/class</a:t>
            </a:r>
            <a:endParaRPr/>
          </a:p>
          <a:p>
            <a:pPr indent="0" lvl="0" marL="0" rtl="0" algn="l">
              <a:spcBef>
                <a:spcPts val="1600"/>
              </a:spcBef>
              <a:spcAft>
                <a:spcPts val="1600"/>
              </a:spcAft>
              <a:buNone/>
            </a:pPr>
            <a:r>
              <a:rPr lang="en"/>
              <a:t>Your choice on whether participants can deliberately make it harder to facilitate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4"/>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Ally Skills Workshop slides review</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13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Scenario: What could an ally do?</a:t>
            </a:r>
            <a:endParaRPr/>
          </a:p>
        </p:txBody>
      </p:sp>
      <p:sp>
        <p:nvSpPr>
          <p:cNvPr id="816" name="Google Shape;816;p132"/>
          <p:cNvSpPr txBox="1"/>
          <p:nvPr>
            <p:ph idx="1" type="body"/>
          </p:nvPr>
        </p:nvSpPr>
        <p:spPr>
          <a:xfrm>
            <a:off x="311700" y="1266325"/>
            <a:ext cx="8520600" cy="3302700"/>
          </a:xfrm>
          <a:prstGeom prst="rect">
            <a:avLst/>
          </a:prstGeom>
        </p:spPr>
        <p:txBody>
          <a:bodyPr anchorCtr="0" anchor="ctr" bIns="91425" lIns="91425" spcFirstLastPara="1" rIns="91425" wrap="square" tIns="91425">
            <a:noAutofit/>
          </a:bodyPr>
          <a:lstStyle/>
          <a:p>
            <a:pPr indent="0" lvl="0" marL="457200" rtl="0" algn="l">
              <a:spcBef>
                <a:spcPts val="0"/>
              </a:spcBef>
              <a:spcAft>
                <a:spcPts val="1600"/>
              </a:spcAft>
              <a:buNone/>
            </a:pPr>
            <a:r>
              <a:rPr lang="en"/>
              <a:t>In meetings, you notice that both clients and your coworkers tend to speak more to older and/or more tenured coworkers, even when responding to a question or comment from a younger and/or newer coworker.</a:t>
            </a:r>
            <a:endParaRPr i="1" sz="2200"/>
          </a:p>
        </p:txBody>
      </p:sp>
      <p:sp>
        <p:nvSpPr>
          <p:cNvPr id="817" name="Google Shape;817;p132"/>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k</a:t>
            </a:r>
            <a:endParaRPr>
              <a:solidFill>
                <a:schemeClr val="dk1"/>
              </a:solidFill>
              <a:latin typeface="Open Sans"/>
              <a:ea typeface="Open Sans"/>
              <a:cs typeface="Open Sans"/>
              <a:sym typeface="Open Sans"/>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13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Tip: Redirect the conversation</a:t>
            </a:r>
            <a:endParaRPr/>
          </a:p>
        </p:txBody>
      </p:sp>
      <p:sp>
        <p:nvSpPr>
          <p:cNvPr id="823" name="Google Shape;823;p13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 not sure. [NAME], what do you think?"</a:t>
            </a:r>
            <a:endParaRPr/>
          </a:p>
          <a:p>
            <a:pPr indent="0" lvl="0" marL="0" rtl="0" algn="l">
              <a:spcBef>
                <a:spcPts val="1600"/>
              </a:spcBef>
              <a:spcAft>
                <a:spcPts val="0"/>
              </a:spcAft>
              <a:buNone/>
            </a:pPr>
            <a:r>
              <a:rPr lang="en"/>
              <a:t>"You know who the expert on that is, [NAME]! [NAME], can you answer that?"</a:t>
            </a:r>
            <a:endParaRPr/>
          </a:p>
          <a:p>
            <a:pPr indent="0" lvl="0" marL="0" rtl="0" algn="l">
              <a:spcBef>
                <a:spcPts val="1600"/>
              </a:spcBef>
              <a:spcAft>
                <a:spcPts val="0"/>
              </a:spcAft>
              <a:buNone/>
            </a:pPr>
            <a:r>
              <a:rPr lang="en"/>
              <a:t>"[NAME] could probably give you a better answer than I can. [NAME], is this something you know?"</a:t>
            </a:r>
            <a:endParaRPr/>
          </a:p>
          <a:p>
            <a:pPr indent="0" lvl="0" marL="0" rtl="0" algn="l">
              <a:spcBef>
                <a:spcPts val="1600"/>
              </a:spcBef>
              <a:spcAft>
                <a:spcPts val="1600"/>
              </a:spcAft>
              <a:buNone/>
            </a:pPr>
            <a:r>
              <a:rPr lang="en"/>
              <a:t>"I'd like to hear from [NAME] because they always bring a new perspective. [NAME], any thoughts?"</a:t>
            </a:r>
            <a:endParaRPr/>
          </a:p>
        </p:txBody>
      </p:sp>
      <p:sp>
        <p:nvSpPr>
          <p:cNvPr id="824" name="Google Shape;824;p133"/>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k</a:t>
            </a:r>
            <a:endParaRPr>
              <a:solidFill>
                <a:schemeClr val="dk1"/>
              </a:solidFill>
              <a:latin typeface="Open Sans"/>
              <a:ea typeface="Open Sans"/>
              <a:cs typeface="Open Sans"/>
              <a:sym typeface="Open Sans"/>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13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gets to be heard?</a:t>
            </a:r>
            <a:endParaRPr/>
          </a:p>
        </p:txBody>
      </p:sp>
      <p:sp>
        <p:nvSpPr>
          <p:cNvPr id="830" name="Google Shape;830;p13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is speaking most in your group?</a:t>
            </a:r>
            <a:endParaRPr/>
          </a:p>
          <a:p>
            <a:pPr indent="0" lvl="0" marL="0" rtl="0" algn="l">
              <a:spcBef>
                <a:spcPts val="1600"/>
              </a:spcBef>
              <a:spcAft>
                <a:spcPts val="0"/>
              </a:spcAft>
              <a:buNone/>
            </a:pPr>
            <a:r>
              <a:rPr lang="en"/>
              <a:t>Is someone having difficulty being heard?</a:t>
            </a:r>
            <a:endParaRPr/>
          </a:p>
          <a:p>
            <a:pPr indent="0" lvl="0" marL="0" rtl="0" algn="l">
              <a:spcBef>
                <a:spcPts val="1600"/>
              </a:spcBef>
              <a:spcAft>
                <a:spcPts val="0"/>
              </a:spcAft>
              <a:buNone/>
            </a:pPr>
            <a:r>
              <a:rPr lang="en"/>
              <a:t>Are there patterns related to gender, race, age, or anything else?</a:t>
            </a:r>
            <a:endParaRPr/>
          </a:p>
          <a:p>
            <a:pPr indent="0" lvl="0" marL="0" rtl="0" algn="l">
              <a:spcBef>
                <a:spcPts val="1600"/>
              </a:spcBef>
              <a:spcAft>
                <a:spcPts val="0"/>
              </a:spcAft>
              <a:buNone/>
            </a:pPr>
            <a:r>
              <a:rPr lang="en"/>
              <a:t>How do these discussions compare to ones you have in other contexts?</a:t>
            </a:r>
            <a:endParaRPr/>
          </a:p>
          <a:p>
            <a:pPr indent="0" lvl="0" marL="0" rtl="0" algn="l">
              <a:spcBef>
                <a:spcPts val="1600"/>
              </a:spcBef>
              <a:spcAft>
                <a:spcPts val="1600"/>
              </a:spcAft>
              <a:buNone/>
            </a:pPr>
            <a:r>
              <a:t/>
            </a:r>
            <a:endParaRPr/>
          </a:p>
        </p:txBody>
      </p:sp>
      <p:sp>
        <p:nvSpPr>
          <p:cNvPr id="831" name="Google Shape;831;p134"/>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k</a:t>
            </a:r>
            <a:endParaRPr>
              <a:solidFill>
                <a:schemeClr val="dk1"/>
              </a:solidFill>
              <a:latin typeface="Open Sans"/>
              <a:ea typeface="Open Sans"/>
              <a:cs typeface="Open Sans"/>
              <a:sym typeface="Open Sans"/>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13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Scenario: What could an ally do?</a:t>
            </a:r>
            <a:endParaRPr/>
          </a:p>
        </p:txBody>
      </p:sp>
      <p:sp>
        <p:nvSpPr>
          <p:cNvPr id="837" name="Google Shape;837;p135"/>
          <p:cNvSpPr txBox="1"/>
          <p:nvPr>
            <p:ph idx="1" type="body"/>
          </p:nvPr>
        </p:nvSpPr>
        <p:spPr>
          <a:xfrm>
            <a:off x="311700" y="1266325"/>
            <a:ext cx="8520600" cy="3302700"/>
          </a:xfrm>
          <a:prstGeom prst="rect">
            <a:avLst/>
          </a:prstGeom>
        </p:spPr>
        <p:txBody>
          <a:bodyPr anchorCtr="0" anchor="ctr" bIns="91425" lIns="91425" spcFirstLastPara="1" rIns="91425" wrap="square" tIns="91425">
            <a:noAutofit/>
          </a:bodyPr>
          <a:lstStyle/>
          <a:p>
            <a:pPr indent="0" lvl="0" marL="457200" rtl="0" algn="l">
              <a:spcBef>
                <a:spcPts val="0"/>
              </a:spcBef>
              <a:spcAft>
                <a:spcPts val="1600"/>
              </a:spcAft>
              <a:buNone/>
            </a:pPr>
            <a:r>
              <a:rPr lang="en"/>
              <a:t>You are a manager. People keep complaining to you about the tone of one of your direct reports, who is part of a marginalized racial/ethnic group. You have been present for every situation they are complaining about, and you think your direct report has been behaving the same way as the people who are part of the dominant race/ethnic group.</a:t>
            </a:r>
            <a:endParaRPr/>
          </a:p>
        </p:txBody>
      </p:sp>
      <p:sp>
        <p:nvSpPr>
          <p:cNvPr id="838" name="Google Shape;838;p135"/>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v</a:t>
            </a:r>
            <a:endParaRPr>
              <a:solidFill>
                <a:schemeClr val="dk1"/>
              </a:solidFill>
              <a:latin typeface="Open Sans"/>
              <a:ea typeface="Open Sans"/>
              <a:cs typeface="Open Sans"/>
              <a:sym typeface="Open Sans"/>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13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Tip: tone policing/the “tone argument”</a:t>
            </a:r>
            <a:endParaRPr/>
          </a:p>
        </p:txBody>
      </p:sp>
      <p:sp>
        <p:nvSpPr>
          <p:cNvPr id="844" name="Google Shape;844;p13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members of marginalized groups advocate for themselves or their ideas, it violates expectations that marginalized people should be submissive and quiet</a:t>
            </a:r>
            <a:endParaRPr/>
          </a:p>
          <a:p>
            <a:pPr indent="0" lvl="0" marL="0" rtl="0" algn="l">
              <a:spcBef>
                <a:spcPts val="1600"/>
              </a:spcBef>
              <a:spcAft>
                <a:spcPts val="0"/>
              </a:spcAft>
              <a:buNone/>
            </a:pPr>
            <a:r>
              <a:rPr lang="en"/>
              <a:t>The same behavior in a person with a lot of privilege may be described as "passionate" or "committed"</a:t>
            </a:r>
            <a:endParaRPr/>
          </a:p>
          <a:p>
            <a:pPr indent="0" lvl="0" marL="0" rtl="0" algn="l">
              <a:spcBef>
                <a:spcPts val="1600"/>
              </a:spcBef>
              <a:spcAft>
                <a:spcPts val="0"/>
              </a:spcAft>
              <a:buNone/>
            </a:pPr>
            <a:r>
              <a:rPr lang="en"/>
              <a:t>Tone policing often uses the word "tone"</a:t>
            </a:r>
            <a:endParaRPr/>
          </a:p>
          <a:p>
            <a:pPr indent="0" lvl="0" marL="0" rtl="0" algn="l">
              <a:spcBef>
                <a:spcPts val="1600"/>
              </a:spcBef>
              <a:spcAft>
                <a:spcPts val="1600"/>
              </a:spcAft>
              <a:buNone/>
            </a:pPr>
            <a:r>
              <a:rPr lang="en" u="sng">
                <a:hlinkClick r:id="rId3"/>
              </a:rPr>
              <a:t>https://en.wikipedia.org/wiki/Tone_policing</a:t>
            </a:r>
            <a:endParaRPr/>
          </a:p>
        </p:txBody>
      </p:sp>
      <p:sp>
        <p:nvSpPr>
          <p:cNvPr id="845" name="Google Shape;845;p136"/>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v</a:t>
            </a:r>
            <a:endParaRPr>
              <a:solidFill>
                <a:schemeClr val="dk1"/>
              </a:solidFill>
              <a:latin typeface="Open Sans"/>
              <a:ea typeface="Open Sans"/>
              <a:cs typeface="Open Sans"/>
              <a:sym typeface="Open Sans"/>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13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Scenario: What could an ally do?</a:t>
            </a:r>
            <a:endParaRPr/>
          </a:p>
        </p:txBody>
      </p:sp>
      <p:sp>
        <p:nvSpPr>
          <p:cNvPr id="851" name="Google Shape;851;p137"/>
          <p:cNvSpPr txBox="1"/>
          <p:nvPr>
            <p:ph idx="1" type="body"/>
          </p:nvPr>
        </p:nvSpPr>
        <p:spPr>
          <a:xfrm>
            <a:off x="311700" y="1266325"/>
            <a:ext cx="8520600" cy="3302700"/>
          </a:xfrm>
          <a:prstGeom prst="rect">
            <a:avLst/>
          </a:prstGeom>
        </p:spPr>
        <p:txBody>
          <a:bodyPr anchorCtr="0" anchor="ctr" bIns="91425" lIns="91425" spcFirstLastPara="1" rIns="91425" wrap="square" tIns="91425">
            <a:noAutofit/>
          </a:bodyPr>
          <a:lstStyle/>
          <a:p>
            <a:pPr indent="0" lvl="0" marL="457200" rtl="0" algn="l">
              <a:spcBef>
                <a:spcPts val="0"/>
              </a:spcBef>
              <a:spcAft>
                <a:spcPts val="1600"/>
              </a:spcAft>
              <a:buNone/>
            </a:pPr>
            <a:r>
              <a:rPr lang="en"/>
              <a:t>You are in a meeting about hiring more people from a marginalized group into positions of power. A colleague of yours says, "It's great to hire more people from this group, but let's not lower the bar." Before you can reply, another colleague says, "Oh yes, we'll be careful not to lower the bar."</a:t>
            </a:r>
            <a:endParaRPr/>
          </a:p>
        </p:txBody>
      </p:sp>
      <p:sp>
        <p:nvSpPr>
          <p:cNvPr id="852" name="Google Shape;852;p137"/>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k</a:t>
            </a:r>
            <a:endParaRPr>
              <a:solidFill>
                <a:schemeClr val="dk1"/>
              </a:solidFill>
              <a:latin typeface="Open Sans"/>
              <a:ea typeface="Open Sans"/>
              <a:cs typeface="Open Sans"/>
              <a:sym typeface="Open Sans"/>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13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Tip: Reframe the discussion</a:t>
            </a:r>
            <a:endParaRPr/>
          </a:p>
        </p:txBody>
      </p:sp>
      <p:sp>
        <p:nvSpPr>
          <p:cNvPr id="858" name="Google Shape;858;p13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Assumption:</a:t>
            </a:r>
            <a:r>
              <a:rPr lang="en"/>
              <a:t> at present, everyone has an equal chance of being hired</a:t>
            </a:r>
            <a:endParaRPr/>
          </a:p>
          <a:p>
            <a:pPr indent="0" lvl="0" marL="0" rtl="0" algn="l">
              <a:spcBef>
                <a:spcPts val="1600"/>
              </a:spcBef>
              <a:spcAft>
                <a:spcPts val="0"/>
              </a:spcAft>
              <a:buNone/>
            </a:pPr>
            <a:r>
              <a:rPr b="1" lang="en"/>
              <a:t>Reality:</a:t>
            </a:r>
            <a:r>
              <a:rPr lang="en"/>
              <a:t> More marginalized people face a much a higher bar than people with more privilege, who often get a pass or exceptions to the process</a:t>
            </a:r>
            <a:endParaRPr/>
          </a:p>
          <a:p>
            <a:pPr indent="0" lvl="0" marL="0" rtl="0" algn="l">
              <a:spcBef>
                <a:spcPts val="1600"/>
              </a:spcBef>
              <a:spcAft>
                <a:spcPts val="1600"/>
              </a:spcAft>
              <a:buNone/>
            </a:pPr>
            <a:r>
              <a:rPr b="1" lang="en"/>
              <a:t>Reframe:</a:t>
            </a:r>
            <a:r>
              <a:rPr lang="en"/>
              <a:t> "Actually, the problem is that people in this group have to pass a higher bar, and we need to fix that."</a:t>
            </a:r>
            <a:endParaRPr/>
          </a:p>
        </p:txBody>
      </p:sp>
      <p:sp>
        <p:nvSpPr>
          <p:cNvPr id="859" name="Google Shape;859;p138"/>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k</a:t>
            </a:r>
            <a:endParaRPr>
              <a:solidFill>
                <a:schemeClr val="dk1"/>
              </a:solidFill>
              <a:latin typeface="Open Sans"/>
              <a:ea typeface="Open Sans"/>
              <a:cs typeface="Open Sans"/>
              <a:sym typeface="Open Sans"/>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3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Scenario: What could an ally do?</a:t>
            </a:r>
            <a:endParaRPr/>
          </a:p>
        </p:txBody>
      </p:sp>
      <p:sp>
        <p:nvSpPr>
          <p:cNvPr id="865" name="Google Shape;865;p139"/>
          <p:cNvSpPr txBox="1"/>
          <p:nvPr>
            <p:ph idx="1" type="body"/>
          </p:nvPr>
        </p:nvSpPr>
        <p:spPr>
          <a:xfrm>
            <a:off x="311700" y="1266325"/>
            <a:ext cx="8520600" cy="3302700"/>
          </a:xfrm>
          <a:prstGeom prst="rect">
            <a:avLst/>
          </a:prstGeom>
        </p:spPr>
        <p:txBody>
          <a:bodyPr anchorCtr="0" anchor="ctr" bIns="91425" lIns="91425" spcFirstLastPara="1" rIns="91425" wrap="square" tIns="91425">
            <a:noAutofit/>
          </a:bodyPr>
          <a:lstStyle/>
          <a:p>
            <a:pPr indent="0" lvl="0" marL="457200" rtl="0" algn="l">
              <a:spcBef>
                <a:spcPts val="0"/>
              </a:spcBef>
              <a:spcAft>
                <a:spcPts val="1600"/>
              </a:spcAft>
              <a:buNone/>
            </a:pPr>
            <a:r>
              <a:rPr lang="en" sz="2400"/>
              <a:t>A co-worker comes out as trans. Another co-worker assumes you are cis and starts complaining to you privately about how ridiculous it is to expect everyone to start using your co-worker’s new name and pronouns.</a:t>
            </a:r>
            <a:endParaRPr/>
          </a:p>
        </p:txBody>
      </p:sp>
      <p:sp>
        <p:nvSpPr>
          <p:cNvPr id="866" name="Google Shape;866;p139"/>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k</a:t>
            </a:r>
            <a:endParaRPr>
              <a:solidFill>
                <a:schemeClr val="dk1"/>
              </a:solidFill>
              <a:latin typeface="Open Sans"/>
              <a:ea typeface="Open Sans"/>
              <a:cs typeface="Open Sans"/>
              <a:sym typeface="Open Sans"/>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14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Tip: Read Captain Awkward</a:t>
            </a:r>
            <a:endParaRPr/>
          </a:p>
        </p:txBody>
      </p:sp>
      <p:sp>
        <p:nvSpPr>
          <p:cNvPr id="872" name="Google Shape;872;p14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Advice blog that answers questions on social interaction from an awkward, geeky perspective</a:t>
            </a:r>
            <a:endParaRPr/>
          </a:p>
          <a:p>
            <a:pPr indent="0" lvl="0" marL="0" rtl="0" algn="l">
              <a:spcBef>
                <a:spcPts val="1600"/>
              </a:spcBef>
              <a:spcAft>
                <a:spcPts val="0"/>
              </a:spcAft>
              <a:buNone/>
            </a:pPr>
            <a:r>
              <a:rPr lang="en"/>
              <a:t>Great for "How do I get someone to stop doing something without upsetting anyone?" type of questions (hint: someone is already upset)</a:t>
            </a:r>
            <a:endParaRPr/>
          </a:p>
          <a:p>
            <a:pPr indent="0" lvl="0" marL="0" rtl="0" algn="l">
              <a:spcBef>
                <a:spcPts val="1600"/>
              </a:spcBef>
              <a:spcAft>
                <a:spcPts val="1600"/>
              </a:spcAft>
              <a:buNone/>
            </a:pPr>
            <a:r>
              <a:rPr b="1" lang="en" u="sng">
                <a:hlinkClick r:id="rId3"/>
              </a:rPr>
              <a:t>http://captainawkward.com</a:t>
            </a:r>
            <a:endParaRPr/>
          </a:p>
        </p:txBody>
      </p:sp>
      <p:sp>
        <p:nvSpPr>
          <p:cNvPr id="873" name="Google Shape;873;p140"/>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k</a:t>
            </a:r>
            <a:endParaRPr>
              <a:solidFill>
                <a:schemeClr val="dk1"/>
              </a:solidFill>
              <a:latin typeface="Open Sans"/>
              <a:ea typeface="Open Sans"/>
              <a:cs typeface="Open Sans"/>
              <a:sym typeface="Open Sans"/>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14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Scenario: What could an ally do?</a:t>
            </a:r>
            <a:endParaRPr/>
          </a:p>
        </p:txBody>
      </p:sp>
      <p:sp>
        <p:nvSpPr>
          <p:cNvPr id="879" name="Google Shape;879;p141"/>
          <p:cNvSpPr txBox="1"/>
          <p:nvPr>
            <p:ph idx="1" type="body"/>
          </p:nvPr>
        </p:nvSpPr>
        <p:spPr>
          <a:xfrm>
            <a:off x="311700" y="1266325"/>
            <a:ext cx="8520600" cy="3302700"/>
          </a:xfrm>
          <a:prstGeom prst="rect">
            <a:avLst/>
          </a:prstGeom>
        </p:spPr>
        <p:txBody>
          <a:bodyPr anchorCtr="0" anchor="ctr" bIns="91425" lIns="91425" spcFirstLastPara="1" rIns="91425" wrap="square" tIns="91425">
            <a:noAutofit/>
          </a:bodyPr>
          <a:lstStyle/>
          <a:p>
            <a:pPr indent="0" lvl="0" marL="457200" rtl="0" algn="l">
              <a:spcBef>
                <a:spcPts val="0"/>
              </a:spcBef>
              <a:spcAft>
                <a:spcPts val="1600"/>
              </a:spcAft>
              <a:buNone/>
            </a:pPr>
            <a:r>
              <a:rPr lang="en"/>
              <a:t>While talking about an incident of structural racism in the news, a colleague of yours who is part of the dominant racial group says proudly, "My parents raised me not to see color."</a:t>
            </a:r>
            <a:endParaRPr/>
          </a:p>
        </p:txBody>
      </p:sp>
      <p:sp>
        <p:nvSpPr>
          <p:cNvPr id="880" name="Google Shape;880;p141"/>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v</a:t>
            </a:r>
            <a:endParaRPr>
              <a:solidFill>
                <a:schemeClr val="dk1"/>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5"/>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Ally Skills Workshop</a:t>
            </a:r>
            <a:endParaRPr/>
          </a:p>
        </p:txBody>
      </p:sp>
      <p:sp>
        <p:nvSpPr>
          <p:cNvPr id="145" name="Google Shape;145;p25"/>
          <p:cNvSpPr txBox="1"/>
          <p:nvPr>
            <p:ph idx="1" type="subTitle"/>
          </p:nvPr>
        </p:nvSpPr>
        <p:spPr>
          <a:xfrm>
            <a:off x="1388150" y="2907200"/>
            <a:ext cx="63687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Valerie Aurora &amp; Kendall Howse</a:t>
            </a:r>
            <a:endParaRPr sz="1800"/>
          </a:p>
          <a:p>
            <a:pPr indent="0" lvl="0" marL="0" rtl="0" algn="ctr">
              <a:spcBef>
                <a:spcPts val="0"/>
              </a:spcBef>
              <a:spcAft>
                <a:spcPts val="0"/>
              </a:spcAft>
              <a:buNone/>
            </a:pPr>
            <a:r>
              <a:rPr lang="en" sz="1800" u="sng">
                <a:hlinkClick r:id="rId3"/>
              </a:rPr>
              <a:t>http://frameshiftconsulting.com/ally-skills-workshop/</a:t>
            </a:r>
            <a:endParaRPr sz="1800"/>
          </a:p>
        </p:txBody>
      </p:sp>
      <p:sp>
        <p:nvSpPr>
          <p:cNvPr id="146" name="Google Shape;146;p25"/>
          <p:cNvSpPr txBox="1"/>
          <p:nvPr/>
        </p:nvSpPr>
        <p:spPr>
          <a:xfrm>
            <a:off x="1704650" y="4285975"/>
            <a:ext cx="5735700" cy="65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lt2"/>
                </a:solidFill>
                <a:latin typeface="Open Sans"/>
                <a:ea typeface="Open Sans"/>
                <a:cs typeface="Open Sans"/>
                <a:sym typeface="Open Sans"/>
                <a:hlinkClick r:id="rId4">
                  <a:extLst>
                    <a:ext uri="{A12FA001-AC4F-418D-AE19-62706E023703}">
                      <ahyp:hlinkClr val="tx"/>
                    </a:ext>
                  </a:extLst>
                </a:hlinkClick>
              </a:rPr>
              <a:t>CC BY-SA</a:t>
            </a:r>
            <a:r>
              <a:rPr lang="en">
                <a:solidFill>
                  <a:schemeClr val="lt2"/>
                </a:solidFill>
                <a:latin typeface="Open Sans"/>
                <a:ea typeface="Open Sans"/>
                <a:cs typeface="Open Sans"/>
                <a:sym typeface="Open Sans"/>
              </a:rPr>
              <a:t> Frame Shift Consulting LLC, Kendall Howse, Dr. Sheila Addison, The Ada Initiative</a:t>
            </a:r>
            <a:endParaRPr>
              <a:solidFill>
                <a:schemeClr val="lt2"/>
              </a:solidFill>
              <a:latin typeface="Open Sans"/>
              <a:ea typeface="Open Sans"/>
              <a:cs typeface="Open Sans"/>
              <a:sym typeface="Open Sans"/>
            </a:endParaRPr>
          </a:p>
        </p:txBody>
      </p:sp>
      <p:sp>
        <p:nvSpPr>
          <p:cNvPr id="147" name="Google Shape;147;p25"/>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k</a:t>
            </a:r>
            <a:endParaRPr>
              <a:solidFill>
                <a:schemeClr val="dk1"/>
              </a:solidFill>
              <a:latin typeface="Open Sans"/>
              <a:ea typeface="Open Sans"/>
              <a:cs typeface="Open Sans"/>
              <a:sym typeface="Open Sans"/>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14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Tip: Recenter the conversation</a:t>
            </a:r>
            <a:endParaRPr/>
          </a:p>
        </p:txBody>
      </p:sp>
      <p:sp>
        <p:nvSpPr>
          <p:cNvPr id="886" name="Google Shape;886;p14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decided to talk less about how un-racist I am and talk more about how to stop the racism that is happening."</a:t>
            </a:r>
            <a:endParaRPr/>
          </a:p>
          <a:p>
            <a:pPr indent="0" lvl="0" marL="0" rtl="0" algn="l">
              <a:spcBef>
                <a:spcPts val="1600"/>
              </a:spcBef>
              <a:spcAft>
                <a:spcPts val="0"/>
              </a:spcAft>
              <a:buNone/>
            </a:pPr>
            <a:r>
              <a:rPr lang="en"/>
              <a:t>"I heard that 'I don't see color' sounds like 'I don't see people being racist to you' and so I stopped saying it."</a:t>
            </a:r>
            <a:endParaRPr/>
          </a:p>
          <a:p>
            <a:pPr indent="0" lvl="0" marL="0" rtl="0" algn="l">
              <a:spcBef>
                <a:spcPts val="1600"/>
              </a:spcBef>
              <a:spcAft>
                <a:spcPts val="1600"/>
              </a:spcAft>
              <a:buNone/>
            </a:pPr>
            <a:r>
              <a:rPr lang="en"/>
              <a:t>"It feels good to feel like I'm not the problem, but now I want to be part of the solution. And that means seeing race so that I notice when unfairness is happening."</a:t>
            </a:r>
            <a:endParaRPr/>
          </a:p>
        </p:txBody>
      </p:sp>
      <p:sp>
        <p:nvSpPr>
          <p:cNvPr id="887" name="Google Shape;887;p142"/>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v</a:t>
            </a:r>
            <a:endParaRPr>
              <a:solidFill>
                <a:schemeClr val="dk1"/>
              </a:solidFill>
              <a:latin typeface="Open Sans"/>
              <a:ea typeface="Open Sans"/>
              <a:cs typeface="Open Sans"/>
              <a:sym typeface="Open Sans"/>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14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Scenario: What could an ally do?</a:t>
            </a:r>
            <a:endParaRPr/>
          </a:p>
        </p:txBody>
      </p:sp>
      <p:sp>
        <p:nvSpPr>
          <p:cNvPr id="893" name="Google Shape;893;p143"/>
          <p:cNvSpPr txBox="1"/>
          <p:nvPr>
            <p:ph idx="1" type="body"/>
          </p:nvPr>
        </p:nvSpPr>
        <p:spPr>
          <a:xfrm>
            <a:off x="311700" y="1266325"/>
            <a:ext cx="8520600" cy="3302700"/>
          </a:xfrm>
          <a:prstGeom prst="rect">
            <a:avLst/>
          </a:prstGeom>
        </p:spPr>
        <p:txBody>
          <a:bodyPr anchorCtr="0" anchor="ctr" bIns="91425" lIns="91425" spcFirstLastPara="1" rIns="91425" wrap="square" tIns="91425">
            <a:noAutofit/>
          </a:bodyPr>
          <a:lstStyle/>
          <a:p>
            <a:pPr indent="0" lvl="0" marL="457200" rtl="0" algn="l">
              <a:spcBef>
                <a:spcPts val="0"/>
              </a:spcBef>
              <a:spcAft>
                <a:spcPts val="1600"/>
              </a:spcAft>
              <a:buNone/>
            </a:pPr>
            <a:r>
              <a:rPr lang="en"/>
              <a:t>A woman you don't know is standing near your group at a conference or similar event in a male-dominated field. She is alone and looks like she would rather be talking to people.</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14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Tip: Pay attention to patterns of discussion</a:t>
            </a:r>
            <a:endParaRPr/>
          </a:p>
        </p:txBody>
      </p:sp>
      <p:sp>
        <p:nvSpPr>
          <p:cNvPr id="899" name="Google Shape;899;p14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is speaking most in your group?</a:t>
            </a:r>
            <a:endParaRPr/>
          </a:p>
          <a:p>
            <a:pPr indent="0" lvl="0" marL="0" rtl="0" algn="l">
              <a:spcBef>
                <a:spcPts val="1600"/>
              </a:spcBef>
              <a:spcAft>
                <a:spcPts val="0"/>
              </a:spcAft>
              <a:buNone/>
            </a:pPr>
            <a:r>
              <a:rPr lang="en"/>
              <a:t>Is someone having difficulty being heard?</a:t>
            </a:r>
            <a:endParaRPr/>
          </a:p>
          <a:p>
            <a:pPr indent="0" lvl="0" marL="0" rtl="0" algn="l">
              <a:spcBef>
                <a:spcPts val="1600"/>
              </a:spcBef>
              <a:spcAft>
                <a:spcPts val="0"/>
              </a:spcAft>
              <a:buNone/>
            </a:pPr>
            <a:r>
              <a:rPr lang="en"/>
              <a:t>Are there patterns related to gender, race, age, or anything else?</a:t>
            </a:r>
            <a:endParaRPr/>
          </a:p>
          <a:p>
            <a:pPr indent="0" lvl="0" marL="0" rtl="0" algn="l">
              <a:spcBef>
                <a:spcPts val="1600"/>
              </a:spcBef>
              <a:spcAft>
                <a:spcPts val="0"/>
              </a:spcAft>
              <a:buNone/>
            </a:pPr>
            <a:r>
              <a:rPr lang="en"/>
              <a:t>How do these discussions compare to ones you have in other contexts?</a:t>
            </a:r>
            <a:endParaRPr/>
          </a:p>
          <a:p>
            <a:pPr indent="0" lvl="0" marL="0" rtl="0" algn="l">
              <a:spcBef>
                <a:spcPts val="1600"/>
              </a:spcBef>
              <a:spcAft>
                <a:spcPts val="1600"/>
              </a:spcAft>
              <a:buNone/>
            </a:pPr>
            <a:r>
              <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14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Scenario: What could an ally do?</a:t>
            </a:r>
            <a:endParaRPr/>
          </a:p>
        </p:txBody>
      </p:sp>
      <p:sp>
        <p:nvSpPr>
          <p:cNvPr id="905" name="Google Shape;905;p145"/>
          <p:cNvSpPr txBox="1"/>
          <p:nvPr>
            <p:ph idx="1" type="body"/>
          </p:nvPr>
        </p:nvSpPr>
        <p:spPr>
          <a:xfrm>
            <a:off x="311700" y="1266325"/>
            <a:ext cx="8520600" cy="3302700"/>
          </a:xfrm>
          <a:prstGeom prst="rect">
            <a:avLst/>
          </a:prstGeom>
        </p:spPr>
        <p:txBody>
          <a:bodyPr anchorCtr="0" anchor="ctr" bIns="91425" lIns="91425" spcFirstLastPara="1" rIns="91425" wrap="square" tIns="91425">
            <a:noAutofit/>
          </a:bodyPr>
          <a:lstStyle/>
          <a:p>
            <a:pPr indent="0" lvl="0" marL="457200" rtl="0" algn="l">
              <a:spcBef>
                <a:spcPts val="0"/>
              </a:spcBef>
              <a:spcAft>
                <a:spcPts val="1600"/>
              </a:spcAft>
              <a:buNone/>
            </a:pPr>
            <a:r>
              <a:rPr lang="en"/>
              <a:t>At a meeting, a person who is hard of hearing makes a suggestion, but no one picks up on it. Later on in the meeting, a hearing person makes the same suggestion and is given credit for it.</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14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Tip: Effective and just meetings</a:t>
            </a:r>
            <a:endParaRPr/>
          </a:p>
        </p:txBody>
      </p:sp>
      <p:sp>
        <p:nvSpPr>
          <p:cNvPr id="911" name="Google Shape;911;p14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Good meetings have the following roles:</a:t>
            </a:r>
            <a:endParaRPr/>
          </a:p>
          <a:p>
            <a:pPr indent="-381000" lvl="0" marL="457200" rtl="0" algn="l">
              <a:spcBef>
                <a:spcPts val="1600"/>
              </a:spcBef>
              <a:spcAft>
                <a:spcPts val="0"/>
              </a:spcAft>
              <a:buSzPts val="2400"/>
              <a:buChar char="●"/>
            </a:pPr>
            <a:r>
              <a:rPr lang="en"/>
              <a:t>Facilitator</a:t>
            </a:r>
            <a:endParaRPr/>
          </a:p>
          <a:p>
            <a:pPr indent="-381000" lvl="0" marL="457200" rtl="0" algn="l">
              <a:spcBef>
                <a:spcPts val="1600"/>
              </a:spcBef>
              <a:spcAft>
                <a:spcPts val="0"/>
              </a:spcAft>
              <a:buSzPts val="2400"/>
              <a:buChar char="●"/>
            </a:pPr>
            <a:r>
              <a:rPr lang="en"/>
              <a:t>Timekeeper</a:t>
            </a:r>
            <a:endParaRPr/>
          </a:p>
          <a:p>
            <a:pPr indent="-381000" lvl="0" marL="457200" rtl="0" algn="l">
              <a:spcBef>
                <a:spcPts val="1600"/>
              </a:spcBef>
              <a:spcAft>
                <a:spcPts val="0"/>
              </a:spcAft>
              <a:buSzPts val="2400"/>
              <a:buChar char="●"/>
            </a:pPr>
            <a:r>
              <a:rPr lang="en"/>
              <a:t>Notetaker</a:t>
            </a:r>
            <a:endParaRPr/>
          </a:p>
          <a:p>
            <a:pPr indent="-381000" lvl="0" marL="457200" rtl="0" algn="l">
              <a:spcBef>
                <a:spcPts val="1600"/>
              </a:spcBef>
              <a:spcAft>
                <a:spcPts val="0"/>
              </a:spcAft>
              <a:buSzPts val="2400"/>
              <a:buChar char="●"/>
            </a:pPr>
            <a:r>
              <a:rPr lang="en"/>
              <a:t>Gatekeeper</a:t>
            </a:r>
            <a:endParaRPr/>
          </a:p>
          <a:p>
            <a:pPr indent="0" lvl="0" marL="0" rtl="0" algn="l">
              <a:spcBef>
                <a:spcPts val="1600"/>
              </a:spcBef>
              <a:spcAft>
                <a:spcPts val="1600"/>
              </a:spcAft>
              <a:buNone/>
            </a:pPr>
            <a:r>
              <a:rPr b="1" lang="en"/>
              <a:t>https://frameshiftconsulting.com/speaking/#meeting</a:t>
            </a:r>
            <a:endParaRPr b="1"/>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14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Scenario: What could an ally do?</a:t>
            </a:r>
            <a:endParaRPr/>
          </a:p>
        </p:txBody>
      </p:sp>
      <p:sp>
        <p:nvSpPr>
          <p:cNvPr id="917" name="Google Shape;917;p147"/>
          <p:cNvSpPr txBox="1"/>
          <p:nvPr>
            <p:ph idx="1" type="body"/>
          </p:nvPr>
        </p:nvSpPr>
        <p:spPr>
          <a:xfrm>
            <a:off x="311700" y="1266325"/>
            <a:ext cx="8520600" cy="3302700"/>
          </a:xfrm>
          <a:prstGeom prst="rect">
            <a:avLst/>
          </a:prstGeom>
        </p:spPr>
        <p:txBody>
          <a:bodyPr anchorCtr="0" anchor="ctr" bIns="91425" lIns="91425" spcFirstLastPara="1" rIns="91425" wrap="square" tIns="91425">
            <a:noAutofit/>
          </a:bodyPr>
          <a:lstStyle/>
          <a:p>
            <a:pPr indent="0" lvl="0" marL="457200" rtl="0" algn="l">
              <a:spcBef>
                <a:spcPts val="0"/>
              </a:spcBef>
              <a:spcAft>
                <a:spcPts val="1600"/>
              </a:spcAft>
              <a:buNone/>
            </a:pPr>
            <a:r>
              <a:rPr lang="en"/>
              <a:t>You are eating lunch in the employee kitchen when a group sits down near you. One person comments loudly “If I ate that, I’d be as big as a house!”  A higher-weight coworker is sitting nearby and can clearly overhear.</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14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Tip: Weight discrimination at work</a:t>
            </a:r>
            <a:endParaRPr/>
          </a:p>
        </p:txBody>
      </p:sp>
      <p:sp>
        <p:nvSpPr>
          <p:cNvPr id="923" name="Google Shape;923;p14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“Fat talk/diet talk” is seen as bonding but creates a hostile environment for other employees</a:t>
            </a:r>
            <a:endParaRPr/>
          </a:p>
          <a:p>
            <a:pPr indent="0" lvl="0" marL="0" rtl="0" algn="l">
              <a:spcBef>
                <a:spcPts val="1600"/>
              </a:spcBef>
              <a:spcAft>
                <a:spcPts val="0"/>
              </a:spcAft>
              <a:buNone/>
            </a:pPr>
            <a:r>
              <a:rPr lang="en"/>
              <a:t>Higher weight people face workplace discrimination, particularly women, regardless of ability to do the job</a:t>
            </a:r>
            <a:endParaRPr/>
          </a:p>
          <a:p>
            <a:pPr indent="0" lvl="0" marL="0" rtl="0" algn="l">
              <a:spcBef>
                <a:spcPts val="1600"/>
              </a:spcBef>
              <a:spcAft>
                <a:spcPts val="0"/>
              </a:spcAft>
              <a:buNone/>
            </a:pPr>
            <a:r>
              <a:rPr lang="en"/>
              <a:t>Body size is falsely equated with virtue: self-control, hard worker, in good health</a:t>
            </a:r>
            <a:endParaRPr/>
          </a:p>
          <a:p>
            <a:pPr indent="0" lvl="0" marL="0" rtl="0" algn="l">
              <a:spcBef>
                <a:spcPts val="1600"/>
              </a:spcBef>
              <a:spcAft>
                <a:spcPts val="1600"/>
              </a:spcAft>
              <a:buNone/>
            </a:pPr>
            <a:r>
              <a:rPr lang="en"/>
              <a:t>Workplace “health initiatives” often discriminate</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14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Scenario: What could an ally do?</a:t>
            </a:r>
            <a:endParaRPr/>
          </a:p>
        </p:txBody>
      </p:sp>
      <p:sp>
        <p:nvSpPr>
          <p:cNvPr id="929" name="Google Shape;929;p149"/>
          <p:cNvSpPr txBox="1"/>
          <p:nvPr>
            <p:ph idx="1" type="body"/>
          </p:nvPr>
        </p:nvSpPr>
        <p:spPr>
          <a:xfrm>
            <a:off x="311700" y="1266325"/>
            <a:ext cx="8520600" cy="3302700"/>
          </a:xfrm>
          <a:prstGeom prst="rect">
            <a:avLst/>
          </a:prstGeom>
        </p:spPr>
        <p:txBody>
          <a:bodyPr anchorCtr="0" anchor="ctr" bIns="91425" lIns="91425" spcFirstLastPara="1" rIns="91425" wrap="square" tIns="91425">
            <a:noAutofit/>
          </a:bodyPr>
          <a:lstStyle/>
          <a:p>
            <a:pPr indent="0" lvl="0" marL="457200" rtl="0" algn="l">
              <a:spcBef>
                <a:spcPts val="0"/>
              </a:spcBef>
              <a:spcAft>
                <a:spcPts val="0"/>
              </a:spcAft>
              <a:buNone/>
            </a:pPr>
            <a:r>
              <a:rPr lang="en"/>
              <a:t>On a company mailing list, someone writes “How would you explain this [technical thing] to your grandmother?”</a:t>
            </a:r>
            <a:endParaRPr sz="2400"/>
          </a:p>
          <a:p>
            <a:pPr indent="0" lvl="0" marL="0" rtl="0" algn="l">
              <a:spcBef>
                <a:spcPts val="1600"/>
              </a:spcBef>
              <a:spcAft>
                <a:spcPts val="1600"/>
              </a:spcAft>
              <a:buNone/>
            </a:pPr>
            <a:r>
              <a:t/>
            </a:r>
            <a:endParaRPr sz="1800"/>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15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Tip: Charles' Rules of Argument</a:t>
            </a:r>
            <a:endParaRPr/>
          </a:p>
          <a:p>
            <a:pPr indent="0" lvl="0" marL="0" rtl="0" algn="l">
              <a:spcBef>
                <a:spcPts val="0"/>
              </a:spcBef>
              <a:spcAft>
                <a:spcPts val="0"/>
              </a:spcAft>
              <a:buNone/>
            </a:pPr>
            <a:r>
              <a:t/>
            </a:r>
            <a:endParaRPr/>
          </a:p>
        </p:txBody>
      </p:sp>
      <p:sp>
        <p:nvSpPr>
          <p:cNvPr id="935" name="Google Shape;935;p15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AutoNum type="arabicPeriod"/>
            </a:pPr>
            <a:r>
              <a:rPr lang="en"/>
              <a:t>Don't go looking for an argument</a:t>
            </a:r>
            <a:endParaRPr/>
          </a:p>
          <a:p>
            <a:pPr indent="-381000" lvl="0" marL="457200" rtl="0" algn="l">
              <a:spcBef>
                <a:spcPts val="0"/>
              </a:spcBef>
              <a:spcAft>
                <a:spcPts val="0"/>
              </a:spcAft>
              <a:buSzPts val="2400"/>
              <a:buAutoNum type="arabicPeriod"/>
            </a:pPr>
            <a:r>
              <a:rPr lang="en"/>
              <a:t>State your position once, speaking to the audience</a:t>
            </a:r>
            <a:endParaRPr/>
          </a:p>
          <a:p>
            <a:pPr indent="-381000" lvl="0" marL="457200" rtl="0" algn="l">
              <a:spcBef>
                <a:spcPts val="0"/>
              </a:spcBef>
              <a:spcAft>
                <a:spcPts val="0"/>
              </a:spcAft>
              <a:buSzPts val="2400"/>
              <a:buAutoNum type="arabicPeriod"/>
            </a:pPr>
            <a:r>
              <a:rPr lang="en"/>
              <a:t>Wait for absurd replies</a:t>
            </a:r>
            <a:endParaRPr/>
          </a:p>
          <a:p>
            <a:pPr indent="-381000" lvl="0" marL="457200" rtl="0" algn="l">
              <a:spcBef>
                <a:spcPts val="0"/>
              </a:spcBef>
              <a:spcAft>
                <a:spcPts val="0"/>
              </a:spcAft>
              <a:buSzPts val="2400"/>
              <a:buAutoNum type="arabicPeriod"/>
            </a:pPr>
            <a:r>
              <a:rPr lang="en"/>
              <a:t>Reply one more time to correct any misunderstandings of your first statement</a:t>
            </a:r>
            <a:endParaRPr/>
          </a:p>
          <a:p>
            <a:pPr indent="-381000" lvl="0" marL="457200" rtl="0" algn="l">
              <a:spcBef>
                <a:spcPts val="0"/>
              </a:spcBef>
              <a:spcAft>
                <a:spcPts val="0"/>
              </a:spcAft>
              <a:buSzPts val="2400"/>
              <a:buAutoNum type="arabicPeriod"/>
            </a:pPr>
            <a:r>
              <a:rPr lang="en"/>
              <a:t>Do not reply again</a:t>
            </a:r>
            <a:endParaRPr/>
          </a:p>
          <a:p>
            <a:pPr indent="-381000" lvl="0" marL="457200" rtl="0" algn="l">
              <a:spcBef>
                <a:spcPts val="0"/>
              </a:spcBef>
              <a:spcAft>
                <a:spcPts val="0"/>
              </a:spcAft>
              <a:buSzPts val="2400"/>
              <a:buAutoNum type="arabicPeriod"/>
            </a:pPr>
            <a:r>
              <a:rPr lang="en"/>
              <a:t>Spend time doing something fun instead</a:t>
            </a:r>
            <a:endParaRPr/>
          </a:p>
          <a:p>
            <a:pPr indent="0" lvl="0" marL="0" rtl="0" algn="l">
              <a:spcBef>
                <a:spcPts val="1600"/>
              </a:spcBef>
              <a:spcAft>
                <a:spcPts val="0"/>
              </a:spcAft>
              <a:buNone/>
            </a:pPr>
            <a:r>
              <a:rPr b="1" lang="en" sz="1800"/>
              <a:t>http://geekfeminism.wikia.com/wiki/Charles%27_Rules_of_Argument</a:t>
            </a:r>
            <a:endParaRPr b="1" sz="1800"/>
          </a:p>
          <a:p>
            <a:pPr indent="0" lvl="0" marL="0" rtl="0" algn="l">
              <a:spcBef>
                <a:spcPts val="1600"/>
              </a:spcBef>
              <a:spcAft>
                <a:spcPts val="1600"/>
              </a:spcAft>
              <a:buNone/>
            </a:pPr>
            <a:r>
              <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15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Scenario: What could an ally do?</a:t>
            </a:r>
            <a:endParaRPr/>
          </a:p>
        </p:txBody>
      </p:sp>
      <p:sp>
        <p:nvSpPr>
          <p:cNvPr id="941" name="Google Shape;941;p151"/>
          <p:cNvSpPr txBox="1"/>
          <p:nvPr>
            <p:ph idx="1" type="body"/>
          </p:nvPr>
        </p:nvSpPr>
        <p:spPr>
          <a:xfrm>
            <a:off x="311700" y="1266325"/>
            <a:ext cx="8520600" cy="3302700"/>
          </a:xfrm>
          <a:prstGeom prst="rect">
            <a:avLst/>
          </a:prstGeom>
        </p:spPr>
        <p:txBody>
          <a:bodyPr anchorCtr="0" anchor="ctr" bIns="91425" lIns="91425" spcFirstLastPara="1" rIns="91425" wrap="square" tIns="91425">
            <a:noAutofit/>
          </a:bodyPr>
          <a:lstStyle/>
          <a:p>
            <a:pPr indent="0" lvl="0" marL="457200" rtl="0" algn="l">
              <a:spcBef>
                <a:spcPts val="0"/>
              </a:spcBef>
              <a:spcAft>
                <a:spcPts val="1600"/>
              </a:spcAft>
              <a:buNone/>
            </a:pPr>
            <a:r>
              <a:rPr lang="en"/>
              <a:t>A Black person in your community points out that a conference in your community has all white speakers. They do this on a social media platform that you actively use to participate in this community. Several other people criticize the Black person for being too abrasive, aggressive, loud, out of line, etc.</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Format of the workshop</a:t>
            </a:r>
            <a:endParaRPr/>
          </a:p>
        </p:txBody>
      </p:sp>
      <p:sp>
        <p:nvSpPr>
          <p:cNvPr id="153" name="Google Shape;153;p26"/>
          <p:cNvSpPr txBox="1"/>
          <p:nvPr>
            <p:ph idx="1" type="body"/>
          </p:nvPr>
        </p:nvSpPr>
        <p:spPr>
          <a:xfrm>
            <a:off x="311700" y="1266325"/>
            <a:ext cx="8520600" cy="3302700"/>
          </a:xfrm>
          <a:prstGeom prst="rect">
            <a:avLst/>
          </a:prstGeom>
        </p:spPr>
        <p:txBody>
          <a:bodyPr anchorCtr="0" anchor="ctr" bIns="91425" lIns="91425" spcFirstLastPara="1" rIns="91425" wrap="square" tIns="91425">
            <a:noAutofit/>
          </a:bodyPr>
          <a:lstStyle/>
          <a:p>
            <a:pPr indent="-381000" lvl="0" marL="457200" rtl="0" algn="l">
              <a:spcBef>
                <a:spcPts val="0"/>
              </a:spcBef>
              <a:spcAft>
                <a:spcPts val="0"/>
              </a:spcAft>
              <a:buSzPts val="2400"/>
              <a:buChar char="●"/>
            </a:pPr>
            <a:r>
              <a:rPr lang="en"/>
              <a:t>20 minute introduction</a:t>
            </a:r>
            <a:endParaRPr/>
          </a:p>
          <a:p>
            <a:pPr indent="-381000" lvl="0" marL="457200" rtl="0" algn="l">
              <a:spcBef>
                <a:spcPts val="1000"/>
              </a:spcBef>
              <a:spcAft>
                <a:spcPts val="0"/>
              </a:spcAft>
              <a:buSzPts val="2400"/>
              <a:buChar char="●"/>
            </a:pPr>
            <a:r>
              <a:rPr lang="en"/>
              <a:t>2 hours group discussion of real-world scenarios</a:t>
            </a:r>
            <a:endParaRPr/>
          </a:p>
          <a:p>
            <a:pPr indent="-381000" lvl="0" marL="457200" rtl="0" algn="l">
              <a:spcBef>
                <a:spcPts val="1000"/>
              </a:spcBef>
              <a:spcAft>
                <a:spcPts val="0"/>
              </a:spcAft>
              <a:buSzPts val="2400"/>
              <a:buChar char="●"/>
            </a:pPr>
            <a:r>
              <a:rPr lang="en"/>
              <a:t>20 minute wrap-up and Q &amp; A</a:t>
            </a:r>
            <a:endParaRPr/>
          </a:p>
          <a:p>
            <a:pPr indent="0" lvl="0" marL="0" rtl="0" algn="l">
              <a:spcBef>
                <a:spcPts val="1000"/>
              </a:spcBef>
              <a:spcAft>
                <a:spcPts val="1600"/>
              </a:spcAft>
              <a:buNone/>
            </a:pPr>
            <a:r>
              <a:rPr i="1" lang="en"/>
              <a:t>Long breaks every hour, short "move" breaks in between</a:t>
            </a:r>
            <a:endParaRPr i="1"/>
          </a:p>
        </p:txBody>
      </p:sp>
      <p:sp>
        <p:nvSpPr>
          <p:cNvPr id="154" name="Google Shape;154;p26"/>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A1E8D9"/>
                </a:solidFill>
                <a:latin typeface="Open Sans"/>
                <a:ea typeface="Open Sans"/>
                <a:cs typeface="Open Sans"/>
                <a:sym typeface="Open Sans"/>
              </a:rPr>
              <a:t>k</a:t>
            </a:r>
            <a:endParaRPr>
              <a:solidFill>
                <a:srgbClr val="A1E8D9"/>
              </a:solidFill>
              <a:latin typeface="Open Sans"/>
              <a:ea typeface="Open Sans"/>
              <a:cs typeface="Open Sans"/>
              <a:sym typeface="Open Sans"/>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15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Tone policing/The "tone argument"</a:t>
            </a:r>
            <a:endParaRPr/>
          </a:p>
        </p:txBody>
      </p:sp>
      <p:sp>
        <p:nvSpPr>
          <p:cNvPr id="947" name="Google Shape;947;p15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people speak up in support of oppressed groups, it makes people in the dominant group feel guilty and sad</a:t>
            </a:r>
            <a:endParaRPr/>
          </a:p>
          <a:p>
            <a:pPr indent="0" lvl="0" marL="0" rtl="0" algn="l">
              <a:spcBef>
                <a:spcPts val="1600"/>
              </a:spcBef>
              <a:spcAft>
                <a:spcPts val="0"/>
              </a:spcAft>
              <a:buNone/>
            </a:pPr>
            <a:r>
              <a:rPr lang="en"/>
              <a:t>A common response is to ask the people speaking up to not hurt the feelings of the dominant group</a:t>
            </a:r>
            <a:endParaRPr/>
          </a:p>
          <a:p>
            <a:pPr indent="0" lvl="0" marL="0" rtl="0" algn="l">
              <a:spcBef>
                <a:spcPts val="1600"/>
              </a:spcBef>
              <a:spcAft>
                <a:spcPts val="0"/>
              </a:spcAft>
              <a:buNone/>
            </a:pPr>
            <a:r>
              <a:rPr lang="en"/>
              <a:t>Often this uses the word "angry" and especially "tone"</a:t>
            </a:r>
            <a:endParaRPr/>
          </a:p>
          <a:p>
            <a:pPr indent="0" lvl="0" marL="0" rtl="0" algn="l">
              <a:spcBef>
                <a:spcPts val="1600"/>
              </a:spcBef>
              <a:spcAft>
                <a:spcPts val="1600"/>
              </a:spcAft>
              <a:buNone/>
            </a:pPr>
            <a:r>
              <a:rPr b="1" lang="en"/>
              <a:t>http://geekfeminism.wikia.com/wiki/Tone_argument</a:t>
            </a:r>
            <a:endParaRPr b="1"/>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15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Scenario: What could an ally do?</a:t>
            </a:r>
            <a:endParaRPr/>
          </a:p>
        </p:txBody>
      </p:sp>
      <p:sp>
        <p:nvSpPr>
          <p:cNvPr id="953" name="Google Shape;953;p153"/>
          <p:cNvSpPr txBox="1"/>
          <p:nvPr>
            <p:ph idx="1" type="body"/>
          </p:nvPr>
        </p:nvSpPr>
        <p:spPr>
          <a:xfrm>
            <a:off x="311700" y="1266325"/>
            <a:ext cx="8520600" cy="3302700"/>
          </a:xfrm>
          <a:prstGeom prst="rect">
            <a:avLst/>
          </a:prstGeom>
        </p:spPr>
        <p:txBody>
          <a:bodyPr anchorCtr="0" anchor="ctr" bIns="91425" lIns="91425" spcFirstLastPara="1" rIns="91425" wrap="square" tIns="91425">
            <a:noAutofit/>
          </a:bodyPr>
          <a:lstStyle/>
          <a:p>
            <a:pPr indent="0" lvl="0" marL="457200" rtl="0" algn="l">
              <a:spcBef>
                <a:spcPts val="0"/>
              </a:spcBef>
              <a:spcAft>
                <a:spcPts val="1600"/>
              </a:spcAft>
              <a:buNone/>
            </a:pPr>
            <a:r>
              <a:rPr lang="en"/>
              <a:t>You are part of the performance review process at your company. The feedback for several women include comments like "Needs to work on her communication style," or "too aggressive." Fewer men's reviews have the same problems.</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15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Hint: it’s not the women</a:t>
            </a:r>
            <a:endParaRPr/>
          </a:p>
        </p:txBody>
      </p:sp>
      <p:sp>
        <p:nvSpPr>
          <p:cNvPr id="959" name="Google Shape;959;p15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we analyzed a sample of performance evaluations of men and women across three high-tech companies and a professional services firm, we found that women consistently received less feedback tied to business outcomes. [...] 76% of references to being "too aggressive" happened in women’s reviews, versus 24% in men’s."</a:t>
            </a:r>
            <a:endParaRPr sz="2400"/>
          </a:p>
          <a:p>
            <a:pPr indent="0" lvl="0" marL="0" rtl="0" algn="l">
              <a:spcBef>
                <a:spcPts val="1600"/>
              </a:spcBef>
              <a:spcAft>
                <a:spcPts val="1600"/>
              </a:spcAft>
              <a:buNone/>
            </a:pPr>
            <a:r>
              <a:rPr lang="en" sz="1800"/>
              <a:t>Shelley Correll and Caroline Simard, https://hbr.org/2016/04/research-vague-feedback-is-holding-women-back</a:t>
            </a:r>
            <a:endParaRPr sz="1800"/>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15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Tip: Bias interrupters</a:t>
            </a:r>
            <a:endParaRPr/>
          </a:p>
        </p:txBody>
      </p:sp>
      <p:sp>
        <p:nvSpPr>
          <p:cNvPr id="965" name="Google Shape;965;p15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step process from UC Hastings WorkLife Law Center</a:t>
            </a:r>
            <a:endParaRPr/>
          </a:p>
          <a:p>
            <a:pPr indent="-381000" lvl="0" marL="457200" rtl="0" algn="l">
              <a:lnSpc>
                <a:spcPct val="150000"/>
              </a:lnSpc>
              <a:spcBef>
                <a:spcPts val="1600"/>
              </a:spcBef>
              <a:spcAft>
                <a:spcPts val="0"/>
              </a:spcAft>
              <a:buSzPts val="2400"/>
              <a:buAutoNum type="arabicPeriod"/>
            </a:pPr>
            <a:r>
              <a:rPr lang="en"/>
              <a:t>Use metrics</a:t>
            </a:r>
            <a:endParaRPr/>
          </a:p>
          <a:p>
            <a:pPr indent="-381000" lvl="0" marL="457200" rtl="0" algn="l">
              <a:lnSpc>
                <a:spcPct val="150000"/>
              </a:lnSpc>
              <a:spcBef>
                <a:spcPts val="0"/>
              </a:spcBef>
              <a:spcAft>
                <a:spcPts val="0"/>
              </a:spcAft>
              <a:buSzPts val="2400"/>
              <a:buAutoNum type="arabicPeriod"/>
            </a:pPr>
            <a:r>
              <a:rPr lang="en"/>
              <a:t>Implement bias interrupters</a:t>
            </a:r>
            <a:endParaRPr/>
          </a:p>
          <a:p>
            <a:pPr indent="-381000" lvl="0" marL="457200" rtl="0" algn="l">
              <a:lnSpc>
                <a:spcPct val="150000"/>
              </a:lnSpc>
              <a:spcBef>
                <a:spcPts val="0"/>
              </a:spcBef>
              <a:spcAft>
                <a:spcPts val="0"/>
              </a:spcAft>
              <a:buSzPts val="2400"/>
              <a:buAutoNum type="arabicPeriod"/>
            </a:pPr>
            <a:r>
              <a:rPr lang="en"/>
              <a:t>Repeat as needed</a:t>
            </a:r>
            <a:endParaRPr/>
          </a:p>
          <a:p>
            <a:pPr indent="0" lvl="0" marL="0" rtl="0" algn="l">
              <a:spcBef>
                <a:spcPts val="1600"/>
              </a:spcBef>
              <a:spcAft>
                <a:spcPts val="0"/>
              </a:spcAft>
              <a:buNone/>
            </a:pPr>
            <a:r>
              <a:rPr lang="en"/>
              <a:t>Detailed list of bias interrupters for workplace systems:</a:t>
            </a:r>
            <a:endParaRPr/>
          </a:p>
          <a:p>
            <a:pPr indent="0" lvl="0" marL="0" rtl="0" algn="l">
              <a:spcBef>
                <a:spcPts val="1600"/>
              </a:spcBef>
              <a:spcAft>
                <a:spcPts val="1600"/>
              </a:spcAft>
              <a:buNone/>
            </a:pPr>
            <a:r>
              <a:rPr b="1" lang="en"/>
              <a:t>http://biasinterrupters.org/</a:t>
            </a:r>
            <a:endParaRPr b="1"/>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15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Scenario: What could an ally do?</a:t>
            </a:r>
            <a:endParaRPr/>
          </a:p>
        </p:txBody>
      </p:sp>
      <p:sp>
        <p:nvSpPr>
          <p:cNvPr id="971" name="Google Shape;971;p156"/>
          <p:cNvSpPr txBox="1"/>
          <p:nvPr>
            <p:ph idx="1" type="body"/>
          </p:nvPr>
        </p:nvSpPr>
        <p:spPr>
          <a:xfrm>
            <a:off x="311700" y="1266325"/>
            <a:ext cx="8520600" cy="3302700"/>
          </a:xfrm>
          <a:prstGeom prst="rect">
            <a:avLst/>
          </a:prstGeom>
        </p:spPr>
        <p:txBody>
          <a:bodyPr anchorCtr="0" anchor="ctr" bIns="91425" lIns="91425" spcFirstLastPara="1" rIns="91425" wrap="square" tIns="91425">
            <a:noAutofit/>
          </a:bodyPr>
          <a:lstStyle/>
          <a:p>
            <a:pPr indent="0" lvl="0" marL="457200" rtl="0" algn="l">
              <a:spcBef>
                <a:spcPts val="0"/>
              </a:spcBef>
              <a:spcAft>
                <a:spcPts val="1600"/>
              </a:spcAft>
              <a:buNone/>
            </a:pPr>
            <a:r>
              <a:rPr lang="en"/>
              <a:t>A woman in your company goes on maternity leave. You are discussing which projects to assign to people after she has returned, including one that is in her area of expertise and requires some travel. A co-worker says, "She has a small baby, I assume she won't want to travel."</a:t>
            </a:r>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15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Works for Women at Work</a:t>
            </a:r>
            <a:endParaRPr/>
          </a:p>
        </p:txBody>
      </p:sp>
      <p:sp>
        <p:nvSpPr>
          <p:cNvPr id="977" name="Google Shape;977;p15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By Joan C. Williams and Rachel Dempsey</a:t>
            </a:r>
            <a:endParaRPr/>
          </a:p>
          <a:p>
            <a:pPr indent="0" lvl="0" marL="0" rtl="0" algn="l">
              <a:spcBef>
                <a:spcPts val="1600"/>
              </a:spcBef>
              <a:spcAft>
                <a:spcPts val="0"/>
              </a:spcAft>
              <a:buNone/>
            </a:pPr>
            <a:r>
              <a:rPr lang="en"/>
              <a:t>Four patterns of subtle bias, varying by race, ethnicity, appearance, etc.</a:t>
            </a:r>
            <a:endParaRPr/>
          </a:p>
          <a:p>
            <a:pPr indent="-381000" lvl="0" marL="457200" rtl="0" algn="l">
              <a:spcBef>
                <a:spcPts val="1600"/>
              </a:spcBef>
              <a:spcAft>
                <a:spcPts val="0"/>
              </a:spcAft>
              <a:buSzPts val="2400"/>
              <a:buAutoNum type="arabicPeriod"/>
            </a:pPr>
            <a:r>
              <a:rPr lang="en"/>
              <a:t>Prove-it-again</a:t>
            </a:r>
            <a:endParaRPr/>
          </a:p>
          <a:p>
            <a:pPr indent="-381000" lvl="0" marL="457200" rtl="0" algn="l">
              <a:spcBef>
                <a:spcPts val="0"/>
              </a:spcBef>
              <a:spcAft>
                <a:spcPts val="0"/>
              </a:spcAft>
              <a:buSzPts val="2400"/>
              <a:buAutoNum type="arabicPeriod"/>
            </a:pPr>
            <a:r>
              <a:rPr lang="en"/>
              <a:t>The Tightrope</a:t>
            </a:r>
            <a:endParaRPr/>
          </a:p>
          <a:p>
            <a:pPr indent="-381000" lvl="0" marL="457200" rtl="0" algn="l">
              <a:spcBef>
                <a:spcPts val="0"/>
              </a:spcBef>
              <a:spcAft>
                <a:spcPts val="0"/>
              </a:spcAft>
              <a:buSzPts val="2400"/>
              <a:buAutoNum type="arabicPeriod"/>
            </a:pPr>
            <a:r>
              <a:rPr lang="en"/>
              <a:t>The Maternal Wall</a:t>
            </a:r>
            <a:endParaRPr/>
          </a:p>
          <a:p>
            <a:pPr indent="-381000" lvl="0" marL="457200" rtl="0" algn="l">
              <a:spcBef>
                <a:spcPts val="0"/>
              </a:spcBef>
              <a:spcAft>
                <a:spcPts val="0"/>
              </a:spcAft>
              <a:buSzPts val="2400"/>
              <a:buAutoNum type="arabicPeriod"/>
            </a:pPr>
            <a:r>
              <a:rPr lang="en"/>
              <a:t>Tug-of-war</a:t>
            </a:r>
            <a:endParaRPr/>
          </a:p>
        </p:txBody>
      </p:sp>
      <p:pic>
        <p:nvPicPr>
          <p:cNvPr descr="wwww.jpg" id="978" name="Google Shape;978;p157"/>
          <p:cNvPicPr preferRelativeResize="0"/>
          <p:nvPr/>
        </p:nvPicPr>
        <p:blipFill>
          <a:blip r:embed="rId3">
            <a:alphaModFix/>
          </a:blip>
          <a:stretch>
            <a:fillRect/>
          </a:stretch>
        </p:blipFill>
        <p:spPr>
          <a:xfrm>
            <a:off x="7089213" y="1464325"/>
            <a:ext cx="1743075" cy="2628900"/>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15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Scenario: What could an ally do?</a:t>
            </a:r>
            <a:endParaRPr/>
          </a:p>
        </p:txBody>
      </p:sp>
      <p:sp>
        <p:nvSpPr>
          <p:cNvPr id="984" name="Google Shape;984;p158"/>
          <p:cNvSpPr txBox="1"/>
          <p:nvPr>
            <p:ph idx="1" type="body"/>
          </p:nvPr>
        </p:nvSpPr>
        <p:spPr>
          <a:xfrm>
            <a:off x="311700" y="1266325"/>
            <a:ext cx="8520600" cy="3302700"/>
          </a:xfrm>
          <a:prstGeom prst="rect">
            <a:avLst/>
          </a:prstGeom>
        </p:spPr>
        <p:txBody>
          <a:bodyPr anchorCtr="0" anchor="ctr" bIns="91425" lIns="91425" spcFirstLastPara="1" rIns="91425" wrap="square" tIns="91425">
            <a:noAutofit/>
          </a:bodyPr>
          <a:lstStyle/>
          <a:p>
            <a:pPr indent="0" lvl="0" marL="457200" rtl="0" algn="l">
              <a:spcBef>
                <a:spcPts val="0"/>
              </a:spcBef>
              <a:spcAft>
                <a:spcPts val="1600"/>
              </a:spcAft>
              <a:buNone/>
            </a:pPr>
            <a:r>
              <a:rPr lang="en"/>
              <a:t>A co-worker comes out as trans. Another co-worker assumes you are cis and starts complaining to you privately about how ridiculous it is to expect everyone to start using your co-worker’s new name and pronouns.</a:t>
            </a:r>
            <a:endParaRPr sz="1800"/>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15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Tip: Read Captain Awkward</a:t>
            </a:r>
            <a:endParaRPr/>
          </a:p>
        </p:txBody>
      </p:sp>
      <p:sp>
        <p:nvSpPr>
          <p:cNvPr id="990" name="Google Shape;990;p15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Advice blog that answers questions on social interaction with specific suggested scripts and detailed explanations</a:t>
            </a:r>
            <a:endParaRPr/>
          </a:p>
          <a:p>
            <a:pPr indent="0" lvl="0" marL="0" rtl="0" algn="l">
              <a:spcBef>
                <a:spcPts val="1600"/>
              </a:spcBef>
              <a:spcAft>
                <a:spcPts val="0"/>
              </a:spcAft>
              <a:buNone/>
            </a:pPr>
            <a:r>
              <a:rPr lang="en"/>
              <a:t>Great for "How do I get someone to stop doing something without upsetting anyone?" type of questions (hint: someone is already upset)</a:t>
            </a:r>
            <a:endParaRPr/>
          </a:p>
          <a:p>
            <a:pPr indent="0" lvl="0" marL="0" rtl="0" algn="l">
              <a:spcBef>
                <a:spcPts val="1600"/>
              </a:spcBef>
              <a:spcAft>
                <a:spcPts val="1600"/>
              </a:spcAft>
              <a:buNone/>
            </a:pPr>
            <a:r>
              <a:rPr b="1" lang="en" u="sng">
                <a:hlinkClick r:id="rId3"/>
              </a:rPr>
              <a:t>http://captainawkward.com</a:t>
            </a:r>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16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Scenario: What could an ally do?</a:t>
            </a:r>
            <a:endParaRPr/>
          </a:p>
        </p:txBody>
      </p:sp>
      <p:sp>
        <p:nvSpPr>
          <p:cNvPr id="996" name="Google Shape;996;p160"/>
          <p:cNvSpPr txBox="1"/>
          <p:nvPr>
            <p:ph idx="1" type="body"/>
          </p:nvPr>
        </p:nvSpPr>
        <p:spPr>
          <a:xfrm>
            <a:off x="311700" y="1266325"/>
            <a:ext cx="8520600" cy="3302700"/>
          </a:xfrm>
          <a:prstGeom prst="rect">
            <a:avLst/>
          </a:prstGeom>
        </p:spPr>
        <p:txBody>
          <a:bodyPr anchorCtr="0" anchor="ctr" bIns="91425" lIns="91425" spcFirstLastPara="1" rIns="91425" wrap="square" tIns="91425">
            <a:noAutofit/>
          </a:bodyPr>
          <a:lstStyle/>
          <a:p>
            <a:pPr indent="0" lvl="0" marL="457200" rtl="0" algn="l">
              <a:spcBef>
                <a:spcPts val="0"/>
              </a:spcBef>
              <a:spcAft>
                <a:spcPts val="0"/>
              </a:spcAft>
              <a:buNone/>
            </a:pPr>
            <a:r>
              <a:rPr lang="en"/>
              <a:t>At a party at work, a male co-worker makes a joke about how much sex another male co-worker must have had in order to have so many children. Everyone is holding an alcoholic drink.</a:t>
            </a:r>
            <a:endParaRPr/>
          </a:p>
          <a:p>
            <a:pPr indent="0" lvl="0" marL="0" rtl="0" algn="l">
              <a:spcBef>
                <a:spcPts val="1600"/>
              </a:spcBef>
              <a:spcAft>
                <a:spcPts val="1600"/>
              </a:spcAft>
              <a:buNone/>
            </a:pPr>
            <a:r>
              <a:t/>
            </a:r>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16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talking about sex at work is harmful</a:t>
            </a:r>
            <a:endParaRPr/>
          </a:p>
        </p:txBody>
      </p:sp>
      <p:sp>
        <p:nvSpPr>
          <p:cNvPr id="1002" name="Google Shape;1002;p16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Double standard for straight sex and gay sex</a:t>
            </a:r>
            <a:endParaRPr/>
          </a:p>
          <a:p>
            <a:pPr indent="0" lvl="0" marL="0" rtl="0" algn="l">
              <a:spcBef>
                <a:spcPts val="1600"/>
              </a:spcBef>
              <a:spcAft>
                <a:spcPts val="0"/>
              </a:spcAft>
              <a:buNone/>
            </a:pPr>
            <a:r>
              <a:rPr lang="en"/>
              <a:t>"Family size" talk can be racism &amp; religious discrimination</a:t>
            </a:r>
            <a:endParaRPr/>
          </a:p>
          <a:p>
            <a:pPr indent="0" lvl="0" marL="0" rtl="0" algn="l">
              <a:spcBef>
                <a:spcPts val="1600"/>
              </a:spcBef>
              <a:spcAft>
                <a:spcPts val="0"/>
              </a:spcAft>
              <a:buNone/>
            </a:pPr>
            <a:r>
              <a:rPr lang="en"/>
              <a:t>Some racist stereotypes are about sex or genitals</a:t>
            </a:r>
            <a:endParaRPr/>
          </a:p>
          <a:p>
            <a:pPr indent="0" lvl="0" marL="0" rtl="0" algn="l">
              <a:spcBef>
                <a:spcPts val="1600"/>
              </a:spcBef>
              <a:spcAft>
                <a:spcPts val="1600"/>
              </a:spcAft>
              <a:buNone/>
            </a:pPr>
            <a:r>
              <a:rPr lang="en"/>
              <a:t>Fertility, pregnancy, adoption can be highly emotional</a:t>
            </a:r>
            <a:endParaRPr b="1"/>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Kendall (Boo Boo) Howse</a:t>
            </a:r>
            <a:endParaRPr/>
          </a:p>
        </p:txBody>
      </p:sp>
      <p:sp>
        <p:nvSpPr>
          <p:cNvPr id="160" name="Google Shape;160;p27"/>
          <p:cNvSpPr txBox="1"/>
          <p:nvPr>
            <p:ph idx="1" type="body"/>
          </p:nvPr>
        </p:nvSpPr>
        <p:spPr>
          <a:xfrm>
            <a:off x="311700" y="1266325"/>
            <a:ext cx="5463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Award-winning designer, marketing strategist, and DEI leader</a:t>
            </a:r>
            <a:endParaRPr/>
          </a:p>
          <a:p>
            <a:pPr indent="0" lvl="0" marL="0" rtl="0" algn="l">
              <a:spcBef>
                <a:spcPts val="1600"/>
              </a:spcBef>
              <a:spcAft>
                <a:spcPts val="0"/>
              </a:spcAft>
              <a:buNone/>
            </a:pPr>
            <a:r>
              <a:rPr lang="en"/>
              <a:t>30+ years of activism and advocacy, focusing on practical antiracism strategies</a:t>
            </a:r>
            <a:endParaRPr/>
          </a:p>
          <a:p>
            <a:pPr indent="0" lvl="0" marL="0" rtl="0" algn="l">
              <a:spcBef>
                <a:spcPts val="1600"/>
              </a:spcBef>
              <a:spcAft>
                <a:spcPts val="0"/>
              </a:spcAft>
              <a:buNone/>
            </a:pPr>
            <a:r>
              <a:rPr lang="en"/>
              <a:t>Artist, writer, world-touring musician</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61" name="Google Shape;161;p27"/>
          <p:cNvSpPr txBox="1"/>
          <p:nvPr/>
        </p:nvSpPr>
        <p:spPr>
          <a:xfrm>
            <a:off x="6111575" y="4057650"/>
            <a:ext cx="2400300" cy="65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Open Sans"/>
                <a:ea typeface="Open Sans"/>
                <a:cs typeface="Open Sans"/>
                <a:sym typeface="Open Sans"/>
              </a:rPr>
              <a:t>Kendall Howse</a:t>
            </a:r>
            <a:endParaRPr sz="2400">
              <a:solidFill>
                <a:schemeClr val="dk2"/>
              </a:solidFill>
              <a:latin typeface="Open Sans"/>
              <a:ea typeface="Open Sans"/>
              <a:cs typeface="Open Sans"/>
              <a:sym typeface="Open Sans"/>
            </a:endParaRPr>
          </a:p>
        </p:txBody>
      </p:sp>
      <p:sp>
        <p:nvSpPr>
          <p:cNvPr id="162" name="Google Shape;162;p27"/>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k</a:t>
            </a:r>
            <a:endParaRPr>
              <a:solidFill>
                <a:schemeClr val="dk1"/>
              </a:solidFill>
              <a:latin typeface="Open Sans"/>
              <a:ea typeface="Open Sans"/>
              <a:cs typeface="Open Sans"/>
              <a:sym typeface="Open Sans"/>
            </a:endParaRPr>
          </a:p>
        </p:txBody>
      </p:sp>
      <p:pic>
        <p:nvPicPr>
          <p:cNvPr id="163" name="Google Shape;163;p27"/>
          <p:cNvPicPr preferRelativeResize="0"/>
          <p:nvPr/>
        </p:nvPicPr>
        <p:blipFill>
          <a:blip r:embed="rId3">
            <a:alphaModFix/>
          </a:blip>
          <a:stretch>
            <a:fillRect/>
          </a:stretch>
        </p:blipFill>
        <p:spPr>
          <a:xfrm>
            <a:off x="6430817" y="1430479"/>
            <a:ext cx="1761827" cy="2349102"/>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16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talking about sex at work is harmful, cont'd</a:t>
            </a:r>
            <a:endParaRPr/>
          </a:p>
        </p:txBody>
      </p:sp>
      <p:sp>
        <p:nvSpPr>
          <p:cNvPr id="1008" name="Google Shape;1008;p16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Strong pressure to "be cool" about sex</a:t>
            </a:r>
            <a:endParaRPr/>
          </a:p>
          <a:p>
            <a:pPr indent="0" lvl="0" marL="0" rtl="0" algn="l">
              <a:spcBef>
                <a:spcPts val="1600"/>
              </a:spcBef>
              <a:spcAft>
                <a:spcPts val="0"/>
              </a:spcAft>
              <a:buNone/>
            </a:pPr>
            <a:r>
              <a:rPr lang="en"/>
              <a:t>Assumes parents are cis and straight</a:t>
            </a:r>
            <a:endParaRPr/>
          </a:p>
          <a:p>
            <a:pPr indent="0" lvl="0" marL="0" rtl="0" algn="l">
              <a:spcBef>
                <a:spcPts val="1600"/>
              </a:spcBef>
              <a:spcAft>
                <a:spcPts val="0"/>
              </a:spcAft>
              <a:buNone/>
            </a:pPr>
            <a:r>
              <a:rPr lang="en"/>
              <a:t>Double standard for sex for men and women</a:t>
            </a:r>
            <a:endParaRPr/>
          </a:p>
          <a:p>
            <a:pPr indent="0" lvl="0" marL="0" rtl="0" algn="l">
              <a:spcBef>
                <a:spcPts val="1600"/>
              </a:spcBef>
              <a:spcAft>
                <a:spcPts val="0"/>
              </a:spcAft>
              <a:buNone/>
            </a:pPr>
            <a:r>
              <a:rPr lang="en"/>
              <a:t>Sex talk =&gt; objectification &amp; harassment of women</a:t>
            </a:r>
            <a:endParaRPr/>
          </a:p>
          <a:p>
            <a:pPr indent="0" lvl="0" marL="0" rtl="0" algn="ctr">
              <a:spcBef>
                <a:spcPts val="1600"/>
              </a:spcBef>
              <a:spcAft>
                <a:spcPts val="1600"/>
              </a:spcAft>
              <a:buNone/>
            </a:pPr>
            <a:r>
              <a:rPr b="1" lang="en" sz="3000"/>
              <a:t>Take-away: Save talking about sex for outside of work</a:t>
            </a:r>
            <a:endParaRPr b="1" sz="3000"/>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16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Myths about alcohol and bad behavior</a:t>
            </a:r>
            <a:endParaRPr/>
          </a:p>
        </p:txBody>
      </p:sp>
      <p:sp>
        <p:nvSpPr>
          <p:cNvPr id="1014" name="Google Shape;1014;p16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immediate physiological effects of alcohol are:</a:t>
            </a:r>
            <a:endParaRPr/>
          </a:p>
          <a:p>
            <a:pPr indent="-381000" lvl="0" marL="457200" rtl="0" algn="l">
              <a:spcBef>
                <a:spcPts val="1600"/>
              </a:spcBef>
              <a:spcAft>
                <a:spcPts val="0"/>
              </a:spcAft>
              <a:buSzPts val="2400"/>
              <a:buChar char="●"/>
            </a:pPr>
            <a:r>
              <a:rPr lang="en"/>
              <a:t>Loss of coordination</a:t>
            </a:r>
            <a:endParaRPr/>
          </a:p>
          <a:p>
            <a:pPr indent="-381000" lvl="0" marL="457200" rtl="0" algn="l">
              <a:spcBef>
                <a:spcPts val="0"/>
              </a:spcBef>
              <a:spcAft>
                <a:spcPts val="0"/>
              </a:spcAft>
              <a:buSzPts val="2400"/>
              <a:buChar char="●"/>
            </a:pPr>
            <a:r>
              <a:rPr lang="en"/>
              <a:t>Sleepiness</a:t>
            </a:r>
            <a:endParaRPr/>
          </a:p>
          <a:p>
            <a:pPr indent="-381000" lvl="0" marL="457200" rtl="0" algn="l">
              <a:spcBef>
                <a:spcPts val="0"/>
              </a:spcBef>
              <a:spcAft>
                <a:spcPts val="0"/>
              </a:spcAft>
              <a:buSzPts val="2400"/>
              <a:buChar char="●"/>
            </a:pPr>
            <a:r>
              <a:rPr lang="en"/>
              <a:t>Difficulty </a:t>
            </a:r>
            <a:r>
              <a:rPr lang="en"/>
              <a:t>multitasking</a:t>
            </a:r>
            <a:endParaRPr/>
          </a:p>
          <a:p>
            <a:pPr indent="0" lvl="0" marL="0" rtl="0" algn="l">
              <a:spcBef>
                <a:spcPts val="1600"/>
              </a:spcBef>
              <a:spcAft>
                <a:spcPts val="0"/>
              </a:spcAft>
              <a:buNone/>
            </a:pPr>
            <a:r>
              <a:rPr lang="en"/>
              <a:t>Everything else (violence, sexual advances, rude comments) is voluntary and under conscious control: </a:t>
            </a:r>
            <a:endParaRPr/>
          </a:p>
          <a:p>
            <a:pPr indent="0" lvl="0" marL="0" rtl="0" algn="l">
              <a:spcBef>
                <a:spcPts val="1600"/>
              </a:spcBef>
              <a:spcAft>
                <a:spcPts val="1600"/>
              </a:spcAft>
              <a:buNone/>
            </a:pPr>
            <a:r>
              <a:rPr lang="en" u="sng">
                <a:hlinkClick r:id="rId3"/>
              </a:rPr>
              <a:t>http://www.sirc.org/publik/drinking4.html</a:t>
            </a:r>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16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counter cultural messages about alcohol</a:t>
            </a:r>
            <a:endParaRPr/>
          </a:p>
        </p:txBody>
      </p:sp>
      <p:sp>
        <p:nvSpPr>
          <p:cNvPr id="1020" name="Google Shape;1020;p16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Don't serve alcohol at all (surprisingly popular!)</a:t>
            </a:r>
            <a:endParaRPr/>
          </a:p>
          <a:p>
            <a:pPr indent="0" lvl="0" marL="0" rtl="0" algn="l">
              <a:spcBef>
                <a:spcPts val="1600"/>
              </a:spcBef>
              <a:spcAft>
                <a:spcPts val="0"/>
              </a:spcAft>
              <a:buNone/>
            </a:pPr>
            <a:r>
              <a:rPr lang="en"/>
              <a:t>Serve high quality non-alcoholic beverages</a:t>
            </a:r>
            <a:endParaRPr/>
          </a:p>
          <a:p>
            <a:pPr indent="0" lvl="0" marL="0" rtl="0" algn="l">
              <a:spcBef>
                <a:spcPts val="1600"/>
              </a:spcBef>
              <a:spcAft>
                <a:spcPts val="0"/>
              </a:spcAft>
              <a:buNone/>
            </a:pPr>
            <a:r>
              <a:rPr lang="en"/>
              <a:t>Serve at same stations with same prominence</a:t>
            </a:r>
            <a:endParaRPr/>
          </a:p>
          <a:p>
            <a:pPr indent="0" lvl="0" marL="0" rtl="0" algn="l">
              <a:spcBef>
                <a:spcPts val="1600"/>
              </a:spcBef>
              <a:spcAft>
                <a:spcPts val="0"/>
              </a:spcAft>
              <a:buNone/>
            </a:pPr>
            <a:r>
              <a:rPr lang="en"/>
              <a:t>More tips on serving alcohol in an inclusive manner, by Kara Sowles:</a:t>
            </a:r>
            <a:endParaRPr/>
          </a:p>
          <a:p>
            <a:pPr indent="0" lvl="0" marL="0" rtl="0" algn="l">
              <a:spcBef>
                <a:spcPts val="1600"/>
              </a:spcBef>
              <a:spcAft>
                <a:spcPts val="1600"/>
              </a:spcAft>
              <a:buNone/>
            </a:pPr>
            <a:r>
              <a:rPr lang="en" sz="1800" u="sng">
                <a:hlinkClick r:id="rId3"/>
              </a:rPr>
              <a:t>https://modelviewculture.com/pieces/alcohol-and-inclusivity-planning-tech-events-with-non-alcoholic-options</a:t>
            </a:r>
            <a:endParaRPr sz="1800"/>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16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Scenario: What could an ally do?</a:t>
            </a:r>
            <a:endParaRPr/>
          </a:p>
        </p:txBody>
      </p:sp>
      <p:sp>
        <p:nvSpPr>
          <p:cNvPr id="1026" name="Google Shape;1026;p165"/>
          <p:cNvSpPr txBox="1"/>
          <p:nvPr>
            <p:ph idx="1" type="body"/>
          </p:nvPr>
        </p:nvSpPr>
        <p:spPr>
          <a:xfrm>
            <a:off x="311700" y="1266325"/>
            <a:ext cx="8520600" cy="3302700"/>
          </a:xfrm>
          <a:prstGeom prst="rect">
            <a:avLst/>
          </a:prstGeom>
        </p:spPr>
        <p:txBody>
          <a:bodyPr anchorCtr="0" anchor="ctr" bIns="91425" lIns="91425" spcFirstLastPara="1" rIns="91425" wrap="square" tIns="91425">
            <a:noAutofit/>
          </a:bodyPr>
          <a:lstStyle/>
          <a:p>
            <a:pPr indent="0" lvl="0" marL="457200" rtl="0" algn="l">
              <a:spcBef>
                <a:spcPts val="0"/>
              </a:spcBef>
              <a:spcAft>
                <a:spcPts val="1600"/>
              </a:spcAft>
              <a:buNone/>
            </a:pPr>
            <a:r>
              <a:rPr lang="en"/>
              <a:t>On an internal company chat channel with about 50 people, a co-worker is talking about a badly implemented software feature. They write, "That's so ghetto," followed by a smiling face emoji.</a:t>
            </a:r>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sp>
        <p:nvSpPr>
          <p:cNvPr id="1031" name="Google Shape;1031;p16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Tip: Have a concise code of conduct with examples</a:t>
            </a:r>
            <a:endParaRPr/>
          </a:p>
        </p:txBody>
      </p:sp>
      <p:sp>
        <p:nvSpPr>
          <p:cNvPr id="1032" name="Google Shape;1032;p16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Have a short, clear, concise code of conduct that focuses on what </a:t>
            </a:r>
            <a:r>
              <a:rPr b="1" lang="en"/>
              <a:t>not</a:t>
            </a:r>
            <a:r>
              <a:rPr lang="en"/>
              <a:t> to do</a:t>
            </a:r>
            <a:endParaRPr/>
          </a:p>
          <a:p>
            <a:pPr indent="0" lvl="0" marL="0" rtl="0" algn="l">
              <a:spcBef>
                <a:spcPts val="1600"/>
              </a:spcBef>
              <a:spcAft>
                <a:spcPts val="0"/>
              </a:spcAft>
              <a:buNone/>
            </a:pPr>
            <a:r>
              <a:rPr lang="en"/>
              <a:t>Specifically list common forms of oppression</a:t>
            </a:r>
            <a:endParaRPr/>
          </a:p>
          <a:p>
            <a:pPr indent="0" lvl="0" marL="0" rtl="0" algn="l">
              <a:spcBef>
                <a:spcPts val="1600"/>
              </a:spcBef>
              <a:spcAft>
                <a:spcPts val="0"/>
              </a:spcAft>
              <a:buNone/>
            </a:pPr>
            <a:r>
              <a:rPr lang="en"/>
              <a:t>Put everything else (values, etc.) in separate documents</a:t>
            </a:r>
            <a:endParaRPr/>
          </a:p>
          <a:p>
            <a:pPr indent="0" lvl="0" marL="0" rtl="0" algn="l">
              <a:spcBef>
                <a:spcPts val="1600"/>
              </a:spcBef>
              <a:spcAft>
                <a:spcPts val="0"/>
              </a:spcAft>
              <a:buNone/>
            </a:pPr>
            <a:r>
              <a:rPr lang="en"/>
              <a:t>Hand over any dispute over CoC violations to an expert</a:t>
            </a:r>
            <a:endParaRPr/>
          </a:p>
          <a:p>
            <a:pPr indent="0" lvl="0" marL="0" rtl="0" algn="l">
              <a:spcBef>
                <a:spcPts val="1600"/>
              </a:spcBef>
              <a:spcAft>
                <a:spcPts val="1600"/>
              </a:spcAft>
              <a:buNone/>
            </a:pPr>
            <a:r>
              <a:rPr lang="en" u="sng">
                <a:hlinkClick r:id="rId3"/>
              </a:rPr>
              <a:t>https://frameshiftconsulting.com/code-of-conduct-book/</a:t>
            </a:r>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16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Scenario: What could an ally do?</a:t>
            </a:r>
            <a:endParaRPr/>
          </a:p>
        </p:txBody>
      </p:sp>
      <p:sp>
        <p:nvSpPr>
          <p:cNvPr id="1038" name="Google Shape;1038;p167"/>
          <p:cNvSpPr txBox="1"/>
          <p:nvPr>
            <p:ph idx="1" type="body"/>
          </p:nvPr>
        </p:nvSpPr>
        <p:spPr>
          <a:xfrm>
            <a:off x="311700" y="1266325"/>
            <a:ext cx="8520600" cy="3302700"/>
          </a:xfrm>
          <a:prstGeom prst="rect">
            <a:avLst/>
          </a:prstGeom>
        </p:spPr>
        <p:txBody>
          <a:bodyPr anchorCtr="0" anchor="ctr" bIns="91425" lIns="91425" spcFirstLastPara="1" rIns="91425" wrap="square" tIns="91425">
            <a:noAutofit/>
          </a:bodyPr>
          <a:lstStyle/>
          <a:p>
            <a:pPr indent="0" lvl="0" marL="457200" rtl="0" algn="l">
              <a:spcBef>
                <a:spcPts val="0"/>
              </a:spcBef>
              <a:spcAft>
                <a:spcPts val="1600"/>
              </a:spcAft>
              <a:buNone/>
            </a:pPr>
            <a:r>
              <a:rPr lang="en"/>
              <a:t>Your team announces that the next team-building offsite activity will be playing laser tag.</a:t>
            </a:r>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16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Tip: Inclusive offsites</a:t>
            </a:r>
            <a:endParaRPr/>
          </a:p>
        </p:txBody>
      </p:sp>
      <p:sp>
        <p:nvSpPr>
          <p:cNvPr id="1044" name="Google Shape;1044;p16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your offsite meetings to be inclusive</a:t>
            </a:r>
            <a:endParaRPr/>
          </a:p>
          <a:p>
            <a:pPr indent="0" lvl="0" marL="0" rtl="0" algn="l">
              <a:spcBef>
                <a:spcPts val="1600"/>
              </a:spcBef>
              <a:spcAft>
                <a:spcPts val="0"/>
              </a:spcAft>
              <a:buNone/>
            </a:pPr>
            <a:r>
              <a:rPr lang="en"/>
              <a:t>Make a list of marginalized groups and spend time researching how each might feel left out</a:t>
            </a:r>
            <a:endParaRPr/>
          </a:p>
          <a:p>
            <a:pPr indent="0" lvl="0" marL="0" rtl="0" algn="l">
              <a:spcBef>
                <a:spcPts val="1600"/>
              </a:spcBef>
              <a:spcAft>
                <a:spcPts val="0"/>
              </a:spcAft>
              <a:buNone/>
            </a:pPr>
            <a:r>
              <a:rPr lang="en"/>
              <a:t>List of more inclusive and less inclusive offsites here:</a:t>
            </a:r>
            <a:endParaRPr/>
          </a:p>
          <a:p>
            <a:pPr indent="0" lvl="0" marL="0" rtl="0" algn="l">
              <a:spcBef>
                <a:spcPts val="1600"/>
              </a:spcBef>
              <a:spcAft>
                <a:spcPts val="0"/>
              </a:spcAft>
              <a:buNone/>
            </a:pPr>
            <a:r>
              <a:rPr lang="en" u="sng">
                <a:hlinkClick r:id="rId3"/>
              </a:rPr>
              <a:t>https://geekfeminism.wikia.com/wiki/Inclusive_offsites</a:t>
            </a:r>
            <a:endParaRPr/>
          </a:p>
          <a:p>
            <a:pPr indent="0" lvl="0" marL="0" rtl="0" algn="l">
              <a:spcBef>
                <a:spcPts val="1600"/>
              </a:spcBef>
              <a:spcAft>
                <a:spcPts val="1600"/>
              </a:spcAft>
              <a:buNone/>
            </a:pPr>
            <a:r>
              <a:t/>
            </a:r>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p16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Scenario: What could an ally do?</a:t>
            </a:r>
            <a:endParaRPr/>
          </a:p>
        </p:txBody>
      </p:sp>
      <p:sp>
        <p:nvSpPr>
          <p:cNvPr id="1050" name="Google Shape;1050;p169"/>
          <p:cNvSpPr txBox="1"/>
          <p:nvPr>
            <p:ph idx="1" type="body"/>
          </p:nvPr>
        </p:nvSpPr>
        <p:spPr>
          <a:xfrm>
            <a:off x="311700" y="1266325"/>
            <a:ext cx="8520600" cy="3302700"/>
          </a:xfrm>
          <a:prstGeom prst="rect">
            <a:avLst/>
          </a:prstGeom>
        </p:spPr>
        <p:txBody>
          <a:bodyPr anchorCtr="0" anchor="ctr" bIns="91425" lIns="91425" spcFirstLastPara="1" rIns="91425" wrap="square" tIns="91425">
            <a:noAutofit/>
          </a:bodyPr>
          <a:lstStyle/>
          <a:p>
            <a:pPr indent="0" lvl="0" marL="457200" rtl="0" algn="l">
              <a:spcBef>
                <a:spcPts val="0"/>
              </a:spcBef>
              <a:spcAft>
                <a:spcPts val="1600"/>
              </a:spcAft>
              <a:buNone/>
            </a:pPr>
            <a:r>
              <a:rPr lang="en"/>
              <a:t>In your team's weekly meeting, you notice that the decision ends up being whatever the loudest, most persistent talker wants to do, even when you think it is not the best solution. You also notice that more marginalized people are interrupted more often and speak for less time.</a:t>
            </a:r>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p17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Tip: Create psychological safety</a:t>
            </a:r>
            <a:endParaRPr/>
          </a:p>
        </p:txBody>
      </p:sp>
      <p:sp>
        <p:nvSpPr>
          <p:cNvPr id="1056" name="Google Shape;1056;p17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Psychological safety means an environment in which people take turns sharing information</a:t>
            </a:r>
            <a:endParaRPr/>
          </a:p>
          <a:p>
            <a:pPr indent="0" lvl="0" marL="0" rtl="0" algn="l">
              <a:spcBef>
                <a:spcPts val="1600"/>
              </a:spcBef>
              <a:spcAft>
                <a:spcPts val="0"/>
              </a:spcAft>
              <a:buNone/>
            </a:pPr>
            <a:r>
              <a:rPr lang="en"/>
              <a:t>Google study showed the most productive and profitable teams have psychological safety</a:t>
            </a:r>
            <a:endParaRPr/>
          </a:p>
          <a:p>
            <a:pPr indent="0" lvl="0" marL="0" rtl="0" algn="l">
              <a:spcBef>
                <a:spcPts val="1600"/>
              </a:spcBef>
              <a:spcAft>
                <a:spcPts val="0"/>
              </a:spcAft>
              <a:buNone/>
            </a:pPr>
            <a:r>
              <a:rPr lang="en"/>
              <a:t>Two elements: sensitivity to others' feelings, and conversational turn-taking (equal speaking time)</a:t>
            </a:r>
            <a:endParaRPr/>
          </a:p>
          <a:p>
            <a:pPr indent="0" lvl="0" marL="0" rtl="0" algn="l">
              <a:spcBef>
                <a:spcPts val="1600"/>
              </a:spcBef>
              <a:spcAft>
                <a:spcPts val="0"/>
              </a:spcAft>
              <a:buNone/>
            </a:pPr>
            <a:r>
              <a:rPr lang="en" u="sng">
                <a:hlinkClick r:id="rId3"/>
              </a:rPr>
              <a:t>https://en.wikipedia.org/wiki/Psychological_safety</a:t>
            </a:r>
            <a:endParaRPr/>
          </a:p>
          <a:p>
            <a:pPr indent="0" lvl="0" marL="0" rtl="0" algn="l">
              <a:spcBef>
                <a:spcPts val="1600"/>
              </a:spcBef>
              <a:spcAft>
                <a:spcPts val="1600"/>
              </a:spcAft>
              <a:buNone/>
            </a:pPr>
            <a:r>
              <a:t/>
            </a:r>
            <a:endParaRPr sz="1800"/>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0" name="Shape 1060"/>
        <p:cNvGrpSpPr/>
        <p:nvPr/>
      </p:nvGrpSpPr>
      <p:grpSpPr>
        <a:xfrm>
          <a:off x="0" y="0"/>
          <a:ext cx="0" cy="0"/>
          <a:chOff x="0" y="0"/>
          <a:chExt cx="0" cy="0"/>
        </a:xfrm>
      </p:grpSpPr>
      <p:sp>
        <p:nvSpPr>
          <p:cNvPr id="1061" name="Google Shape;1061;p17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Scenario: What could an ally do?</a:t>
            </a:r>
            <a:endParaRPr/>
          </a:p>
        </p:txBody>
      </p:sp>
      <p:sp>
        <p:nvSpPr>
          <p:cNvPr id="1062" name="Google Shape;1062;p171"/>
          <p:cNvSpPr txBox="1"/>
          <p:nvPr>
            <p:ph idx="1" type="body"/>
          </p:nvPr>
        </p:nvSpPr>
        <p:spPr>
          <a:xfrm>
            <a:off x="311700" y="1266325"/>
            <a:ext cx="8520600" cy="3302700"/>
          </a:xfrm>
          <a:prstGeom prst="rect">
            <a:avLst/>
          </a:prstGeom>
        </p:spPr>
        <p:txBody>
          <a:bodyPr anchorCtr="0" anchor="ctr" bIns="91425" lIns="91425" spcFirstLastPara="1" rIns="91425" wrap="square" tIns="91425">
            <a:noAutofit/>
          </a:bodyPr>
          <a:lstStyle/>
          <a:p>
            <a:pPr indent="0" lvl="0" marL="457200" rtl="0" algn="l">
              <a:spcBef>
                <a:spcPts val="0"/>
              </a:spcBef>
              <a:spcAft>
                <a:spcPts val="1600"/>
              </a:spcAft>
              <a:buNone/>
            </a:pPr>
            <a:r>
              <a:rPr lang="en"/>
              <a:t>You are part of a hiring committee. A woman interviewer reports that an applicant refused to make eye contact with her and seemed dismissive of her questions. A man who interviewed the same applicant reports that they were enthusiastic and warm, and advocates strongly for advancing the applicant to the next level.</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Valerie Aurora</a:t>
            </a:r>
            <a:endParaRPr/>
          </a:p>
        </p:txBody>
      </p:sp>
      <p:sp>
        <p:nvSpPr>
          <p:cNvPr id="169" name="Google Shape;169;p28"/>
          <p:cNvSpPr txBox="1"/>
          <p:nvPr>
            <p:ph idx="1" type="body"/>
          </p:nvPr>
        </p:nvSpPr>
        <p:spPr>
          <a:xfrm>
            <a:off x="311700" y="1266325"/>
            <a:ext cx="5463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Founder Frame Shift Consulting</a:t>
            </a:r>
            <a:endParaRPr/>
          </a:p>
          <a:p>
            <a:pPr indent="0" lvl="0" marL="0" rtl="0" algn="l">
              <a:spcBef>
                <a:spcPts val="1600"/>
              </a:spcBef>
              <a:spcAft>
                <a:spcPts val="0"/>
              </a:spcAft>
              <a:buNone/>
            </a:pPr>
            <a:r>
              <a:rPr lang="en"/>
              <a:t>Taught ally skills to 4000+ people in Spain, Germany, Australia, Ireland, Sweden, Mexico, New Zealand, UK, and across the U.S.</a:t>
            </a:r>
            <a:endParaRPr/>
          </a:p>
          <a:p>
            <a:pPr indent="0" lvl="0" marL="0" rtl="0" algn="l">
              <a:spcBef>
                <a:spcPts val="1600"/>
              </a:spcBef>
              <a:spcAft>
                <a:spcPts val="0"/>
              </a:spcAft>
              <a:buNone/>
            </a:pPr>
            <a:r>
              <a:rPr lang="en"/>
              <a:t>Software developer in Linux and file systems for 10+ years</a:t>
            </a:r>
            <a:endParaRPr/>
          </a:p>
          <a:p>
            <a:pPr indent="0" lvl="0" marL="0" rtl="0" algn="l">
              <a:spcBef>
                <a:spcPts val="1600"/>
              </a:spcBef>
              <a:spcAft>
                <a:spcPts val="1600"/>
              </a:spcAft>
              <a:buNone/>
            </a:pPr>
            <a:r>
              <a:t/>
            </a:r>
            <a:endParaRPr/>
          </a:p>
        </p:txBody>
      </p:sp>
      <p:sp>
        <p:nvSpPr>
          <p:cNvPr id="170" name="Google Shape;170;p28"/>
          <p:cNvSpPr txBox="1"/>
          <p:nvPr/>
        </p:nvSpPr>
        <p:spPr>
          <a:xfrm>
            <a:off x="6111575" y="4057650"/>
            <a:ext cx="2400300" cy="65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Open Sans"/>
                <a:ea typeface="Open Sans"/>
                <a:cs typeface="Open Sans"/>
                <a:sym typeface="Open Sans"/>
              </a:rPr>
              <a:t>Valerie Aurora</a:t>
            </a:r>
            <a:endParaRPr sz="2400">
              <a:solidFill>
                <a:schemeClr val="dk2"/>
              </a:solidFill>
              <a:latin typeface="Open Sans"/>
              <a:ea typeface="Open Sans"/>
              <a:cs typeface="Open Sans"/>
              <a:sym typeface="Open Sans"/>
            </a:endParaRPr>
          </a:p>
        </p:txBody>
      </p:sp>
      <p:sp>
        <p:nvSpPr>
          <p:cNvPr id="171" name="Google Shape;171;p28"/>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v</a:t>
            </a:r>
            <a:endParaRPr>
              <a:solidFill>
                <a:schemeClr val="dk1"/>
              </a:solidFill>
              <a:latin typeface="Open Sans"/>
              <a:ea typeface="Open Sans"/>
              <a:cs typeface="Open Sans"/>
              <a:sym typeface="Open Sans"/>
            </a:endParaRPr>
          </a:p>
        </p:txBody>
      </p:sp>
      <p:pic>
        <p:nvPicPr>
          <p:cNvPr id="172" name="Google Shape;172;p28"/>
          <p:cNvPicPr preferRelativeResize="0"/>
          <p:nvPr/>
        </p:nvPicPr>
        <p:blipFill>
          <a:blip r:embed="rId3">
            <a:alphaModFix/>
          </a:blip>
          <a:stretch>
            <a:fillRect/>
          </a:stretch>
        </p:blipFill>
        <p:spPr>
          <a:xfrm>
            <a:off x="6137175" y="1430475"/>
            <a:ext cx="2349101" cy="2349101"/>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17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Tip: Listen to and amplify marginalized voices</a:t>
            </a:r>
            <a:endParaRPr/>
          </a:p>
        </p:txBody>
      </p:sp>
      <p:sp>
        <p:nvSpPr>
          <p:cNvPr id="1068" name="Google Shape;1068;p17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Marginalized people are the early warning system for harmful employees: they often see the signs first</a:t>
            </a:r>
            <a:endParaRPr/>
          </a:p>
          <a:p>
            <a:pPr indent="0" lvl="0" marL="0" rtl="0" algn="l">
              <a:spcBef>
                <a:spcPts val="1600"/>
              </a:spcBef>
              <a:spcAft>
                <a:spcPts val="0"/>
              </a:spcAft>
              <a:buNone/>
            </a:pPr>
            <a:r>
              <a:rPr lang="en"/>
              <a:t>If you aren't a member of the marginalized group, you may have difficulty believing experiences like these</a:t>
            </a:r>
            <a:endParaRPr/>
          </a:p>
          <a:p>
            <a:pPr indent="0" lvl="0" marL="0" rtl="0" algn="l">
              <a:spcBef>
                <a:spcPts val="1600"/>
              </a:spcBef>
              <a:spcAft>
                <a:spcPts val="0"/>
              </a:spcAft>
              <a:buNone/>
            </a:pPr>
            <a:r>
              <a:rPr lang="en"/>
              <a:t>When a marginalized person shares these experiences, view it as a valuable, limited time learning opportunity</a:t>
            </a:r>
            <a:endParaRPr/>
          </a:p>
          <a:p>
            <a:pPr indent="0" lvl="0" marL="0" rtl="0" algn="l">
              <a:spcBef>
                <a:spcPts val="1600"/>
              </a:spcBef>
              <a:spcAft>
                <a:spcPts val="1600"/>
              </a:spcAft>
              <a:buNone/>
            </a:pPr>
            <a:r>
              <a:rPr lang="en"/>
              <a:t>Amplify and back up these kinds of reports</a:t>
            </a:r>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173"/>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Optional Q&amp;A</a:t>
            </a:r>
            <a:endParaRPr/>
          </a:p>
          <a:p>
            <a:pPr indent="0" lvl="0" marL="0" rtl="0" algn="ctr">
              <a:spcBef>
                <a:spcPts val="0"/>
              </a:spcBef>
              <a:spcAft>
                <a:spcPts val="0"/>
              </a:spcAft>
              <a:buNone/>
            </a:pPr>
            <a:r>
              <a:t/>
            </a:r>
            <a:endParaRPr sz="3000"/>
          </a:p>
        </p:txBody>
      </p:sp>
      <p:sp>
        <p:nvSpPr>
          <p:cNvPr id="1074" name="Google Shape;1074;p173"/>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Frame Shift Consulting</a:t>
            </a:r>
            <a:endParaRPr/>
          </a:p>
          <a:p>
            <a:pPr indent="0" lvl="0" marL="0" rtl="0" algn="ctr">
              <a:spcBef>
                <a:spcPts val="0"/>
              </a:spcBef>
              <a:spcAft>
                <a:spcPts val="0"/>
              </a:spcAft>
              <a:buNone/>
            </a:pPr>
            <a:r>
              <a:rPr lang="en" u="sng">
                <a:hlinkClick r:id="rId3"/>
              </a:rPr>
              <a:t>http://frameshiftconsulting.com</a:t>
            </a:r>
            <a:endParaRPr/>
          </a:p>
          <a:p>
            <a:pPr indent="0" lvl="0" marL="0" rtl="0" algn="ctr">
              <a:spcBef>
                <a:spcPts val="0"/>
              </a:spcBef>
              <a:spcAft>
                <a:spcPts val="0"/>
              </a:spcAft>
              <a:buNone/>
            </a:pPr>
            <a:r>
              <a:t/>
            </a:r>
            <a:endParaRPr>
              <a:solidFill>
                <a:schemeClr val="dk1"/>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174"/>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Alternate slides</a:t>
            </a:r>
            <a:endParaRPr/>
          </a:p>
          <a:p>
            <a:pPr indent="0" lvl="0" marL="0" rtl="0" algn="ctr">
              <a:spcBef>
                <a:spcPts val="0"/>
              </a:spcBef>
              <a:spcAft>
                <a:spcPts val="0"/>
              </a:spcAft>
              <a:buNone/>
            </a:pPr>
            <a:r>
              <a:t/>
            </a:r>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17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 to the Ally Skills Workshop TTT</a:t>
            </a:r>
            <a:endParaRPr/>
          </a:p>
        </p:txBody>
      </p:sp>
      <p:sp>
        <p:nvSpPr>
          <p:cNvPr id="1085" name="Google Shape;1085;p175"/>
          <p:cNvSpPr txBox="1"/>
          <p:nvPr>
            <p:ph idx="1" type="body"/>
          </p:nvPr>
        </p:nvSpPr>
        <p:spPr>
          <a:xfrm>
            <a:off x="311700" y="1266325"/>
            <a:ext cx="41982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Please fill out a name tag &amp; </a:t>
            </a:r>
            <a:r>
              <a:rPr lang="en"/>
              <a:t>include the pronouns</a:t>
            </a:r>
            <a:r>
              <a:rPr lang="en"/>
              <a:t> you normally use if you don't mind. Examples:</a:t>
            </a:r>
            <a:endParaRPr/>
          </a:p>
          <a:p>
            <a:pPr indent="-381000" lvl="0" marL="457200" rtl="0" algn="l">
              <a:spcBef>
                <a:spcPts val="1600"/>
              </a:spcBef>
              <a:spcAft>
                <a:spcPts val="0"/>
              </a:spcAft>
              <a:buSzPts val="2400"/>
              <a:buChar char="●"/>
            </a:pPr>
            <a:r>
              <a:rPr i="1" lang="en"/>
              <a:t>she/her/hers</a:t>
            </a:r>
            <a:endParaRPr i="1"/>
          </a:p>
          <a:p>
            <a:pPr indent="-381000" lvl="0" marL="457200" rtl="0" algn="l">
              <a:spcBef>
                <a:spcPts val="0"/>
              </a:spcBef>
              <a:spcAft>
                <a:spcPts val="0"/>
              </a:spcAft>
              <a:buSzPts val="2400"/>
              <a:buChar char="●"/>
            </a:pPr>
            <a:r>
              <a:rPr i="1" lang="en"/>
              <a:t>he/him/his</a:t>
            </a:r>
            <a:endParaRPr i="1"/>
          </a:p>
          <a:p>
            <a:pPr indent="-381000" lvl="0" marL="457200" rtl="0" algn="l">
              <a:spcBef>
                <a:spcPts val="0"/>
              </a:spcBef>
              <a:spcAft>
                <a:spcPts val="0"/>
              </a:spcAft>
              <a:buSzPts val="2400"/>
              <a:buChar char="●"/>
            </a:pPr>
            <a:r>
              <a:rPr i="1" lang="en"/>
              <a:t>they/them/theirs</a:t>
            </a:r>
            <a:endParaRPr i="1"/>
          </a:p>
        </p:txBody>
      </p:sp>
      <p:pic>
        <p:nvPicPr>
          <p:cNvPr id="1086" name="Google Shape;1086;p175"/>
          <p:cNvPicPr preferRelativeResize="0"/>
          <p:nvPr/>
        </p:nvPicPr>
        <p:blipFill rotWithShape="1">
          <a:blip r:embed="rId3">
            <a:alphaModFix/>
          </a:blip>
          <a:srcRect b="13854" l="10117" r="9644" t="10439"/>
          <a:stretch/>
        </p:blipFill>
        <p:spPr>
          <a:xfrm>
            <a:off x="4575875" y="1266325"/>
            <a:ext cx="4019803" cy="2844548"/>
          </a:xfrm>
          <a:prstGeom prst="rect">
            <a:avLst/>
          </a:prstGeom>
          <a:noFill/>
          <a:ln>
            <a:noFill/>
          </a:ln>
        </p:spPr>
      </p:pic>
      <p:sp>
        <p:nvSpPr>
          <p:cNvPr id="1087" name="Google Shape;1087;p175"/>
          <p:cNvSpPr txBox="1"/>
          <p:nvPr/>
        </p:nvSpPr>
        <p:spPr>
          <a:xfrm>
            <a:off x="5887200" y="4224775"/>
            <a:ext cx="29451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C25700"/>
                </a:solidFill>
                <a:latin typeface="Indie Flower"/>
                <a:ea typeface="Indie Flower"/>
                <a:cs typeface="Indie Flower"/>
                <a:sym typeface="Indie Flower"/>
              </a:rPr>
              <a:t>Pronouns</a:t>
            </a:r>
            <a:endParaRPr sz="4800">
              <a:solidFill>
                <a:srgbClr val="C25700"/>
              </a:solidFill>
              <a:latin typeface="Indie Flower"/>
              <a:ea typeface="Indie Flower"/>
              <a:cs typeface="Indie Flower"/>
              <a:sym typeface="Indie Flower"/>
            </a:endParaRPr>
          </a:p>
        </p:txBody>
      </p:sp>
      <p:cxnSp>
        <p:nvCxnSpPr>
          <p:cNvPr id="1088" name="Google Shape;1088;p175"/>
          <p:cNvCxnSpPr/>
          <p:nvPr/>
        </p:nvCxnSpPr>
        <p:spPr>
          <a:xfrm rot="10800000">
            <a:off x="5420825" y="4110825"/>
            <a:ext cx="522000" cy="708300"/>
          </a:xfrm>
          <a:prstGeom prst="straightConnector1">
            <a:avLst/>
          </a:prstGeom>
          <a:noFill/>
          <a:ln cap="flat" cmpd="sng" w="38100">
            <a:solidFill>
              <a:srgbClr val="C25700"/>
            </a:solidFill>
            <a:prstDash val="solid"/>
            <a:round/>
            <a:headEnd len="med" w="med" type="none"/>
            <a:tailEnd len="med" w="med" type="stealth"/>
          </a:ln>
        </p:spPr>
      </p:cxn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p17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Forming groups</a:t>
            </a:r>
            <a:endParaRPr/>
          </a:p>
        </p:txBody>
      </p:sp>
      <p:sp>
        <p:nvSpPr>
          <p:cNvPr id="1094" name="Google Shape;1094;p17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Form groups of 4 - 6 people using Zoom breakout feature</a:t>
            </a:r>
            <a:endParaRPr/>
          </a:p>
          <a:p>
            <a:pPr indent="0" lvl="0" marL="0" rtl="0" algn="l">
              <a:spcBef>
                <a:spcPts val="1600"/>
              </a:spcBef>
              <a:spcAft>
                <a:spcPts val="0"/>
              </a:spcAft>
              <a:buNone/>
            </a:pPr>
            <a:r>
              <a:rPr lang="en"/>
              <a:t>If possible, have a mix of gender pronouns in each group</a:t>
            </a:r>
            <a:endParaRPr/>
          </a:p>
          <a:p>
            <a:pPr indent="0" lvl="0" marL="0" rtl="0" algn="l">
              <a:spcBef>
                <a:spcPts val="1600"/>
              </a:spcBef>
              <a:spcAft>
                <a:spcPts val="0"/>
              </a:spcAft>
              <a:buNone/>
            </a:pPr>
            <a:r>
              <a:rPr lang="en"/>
              <a:t>Participation in groups is voluntary - just don't join</a:t>
            </a:r>
            <a:endParaRPr/>
          </a:p>
          <a:p>
            <a:pPr indent="0" lvl="0" marL="0" rtl="0" algn="l">
              <a:spcBef>
                <a:spcPts val="1600"/>
              </a:spcBef>
              <a:spcAft>
                <a:spcPts val="1600"/>
              </a:spcAft>
              <a:buNone/>
            </a:pPr>
            <a:r>
              <a:rPr lang="en"/>
              <a:t>Make new groups every scenario so people can get away from bad experiences</a:t>
            </a:r>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sp>
        <p:nvSpPr>
          <p:cNvPr id="1099" name="Google Shape;1099;p17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Video-specific teaching techniques</a:t>
            </a:r>
            <a:endParaRPr/>
          </a:p>
        </p:txBody>
      </p:sp>
      <p:sp>
        <p:nvSpPr>
          <p:cNvPr id="1100" name="Google Shape;1100;p17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Meeting prep</a:t>
            </a:r>
            <a:endParaRPr/>
          </a:p>
          <a:p>
            <a:pPr indent="0" lvl="0" marL="0" rtl="0" algn="l">
              <a:spcBef>
                <a:spcPts val="1600"/>
              </a:spcBef>
              <a:spcAft>
                <a:spcPts val="0"/>
              </a:spcAft>
              <a:buNone/>
            </a:pPr>
            <a:r>
              <a:rPr lang="en"/>
              <a:t>Sound</a:t>
            </a:r>
            <a:endParaRPr/>
          </a:p>
          <a:p>
            <a:pPr indent="0" lvl="0" marL="0" rtl="0" algn="l">
              <a:spcBef>
                <a:spcPts val="1600"/>
              </a:spcBef>
              <a:spcAft>
                <a:spcPts val="0"/>
              </a:spcAft>
              <a:buNone/>
            </a:pPr>
            <a:r>
              <a:rPr lang="en"/>
              <a:t>Video</a:t>
            </a:r>
            <a:endParaRPr/>
          </a:p>
          <a:p>
            <a:pPr indent="0" lvl="0" marL="0" rtl="0" algn="l">
              <a:spcBef>
                <a:spcPts val="1600"/>
              </a:spcBef>
              <a:spcAft>
                <a:spcPts val="0"/>
              </a:spcAft>
              <a:buNone/>
            </a:pPr>
            <a:r>
              <a:rPr lang="en"/>
              <a:t>Body language</a:t>
            </a:r>
            <a:endParaRPr/>
          </a:p>
          <a:p>
            <a:pPr indent="0" lvl="0" marL="0" rtl="0" algn="l">
              <a:spcBef>
                <a:spcPts val="1600"/>
              </a:spcBef>
              <a:spcAft>
                <a:spcPts val="1600"/>
              </a:spcAft>
              <a:buNone/>
            </a:pPr>
            <a:r>
              <a:rPr lang="en"/>
              <a:t>Preventing harassment</a:t>
            </a:r>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17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Meeting prep</a:t>
            </a:r>
            <a:endParaRPr/>
          </a:p>
        </p:txBody>
      </p:sp>
      <p:sp>
        <p:nvSpPr>
          <p:cNvPr id="1106" name="Google Shape;1106;p17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Send out written tips for using the video system in advance</a:t>
            </a:r>
            <a:endParaRPr/>
          </a:p>
          <a:p>
            <a:pPr indent="0" lvl="0" marL="0" rtl="0" algn="l">
              <a:spcBef>
                <a:spcPts val="1600"/>
              </a:spcBef>
              <a:spcAft>
                <a:spcPts val="0"/>
              </a:spcAft>
              <a:buNone/>
            </a:pPr>
            <a:r>
              <a:rPr lang="en"/>
              <a:t>Give people 15 minutes before the meeting starts to troubleshoot and experiment with features</a:t>
            </a:r>
            <a:endParaRPr/>
          </a:p>
          <a:p>
            <a:pPr indent="0" lvl="0" marL="0" rtl="0" algn="l">
              <a:spcBef>
                <a:spcPts val="1600"/>
              </a:spcBef>
              <a:spcAft>
                <a:spcPts val="1600"/>
              </a:spcAft>
              <a:buNone/>
            </a:pPr>
            <a:r>
              <a:rPr lang="en"/>
              <a:t>Start meeting with a slide with links to slides and other resources and instructions on changing names</a:t>
            </a:r>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sp>
        <p:nvSpPr>
          <p:cNvPr id="1111" name="Google Shape;1111;p17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Sound</a:t>
            </a:r>
            <a:endParaRPr/>
          </a:p>
        </p:txBody>
      </p:sp>
      <p:sp>
        <p:nvSpPr>
          <p:cNvPr id="1112" name="Google Shape;1112;p17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ALWAYS use headphones/headset/earbuds</a:t>
            </a:r>
            <a:endParaRPr/>
          </a:p>
          <a:p>
            <a:pPr indent="0" lvl="0" marL="0" rtl="0" algn="l">
              <a:spcBef>
                <a:spcPts val="1600"/>
              </a:spcBef>
              <a:spcAft>
                <a:spcPts val="0"/>
              </a:spcAft>
              <a:buNone/>
            </a:pPr>
            <a:r>
              <a:rPr lang="en"/>
              <a:t>Ask students to use them to prevent feedback (buy cheap ones and send them)</a:t>
            </a:r>
            <a:endParaRPr/>
          </a:p>
          <a:p>
            <a:pPr indent="0" lvl="0" marL="0" rtl="0" algn="l">
              <a:spcBef>
                <a:spcPts val="1600"/>
              </a:spcBef>
              <a:spcAft>
                <a:spcPts val="0"/>
              </a:spcAft>
              <a:buNone/>
            </a:pPr>
            <a:r>
              <a:rPr lang="en"/>
              <a:t>Wired recommended - harder to forget and take with you!</a:t>
            </a:r>
            <a:endParaRPr/>
          </a:p>
          <a:p>
            <a:pPr indent="0" lvl="0" marL="0" rtl="0" algn="l">
              <a:spcBef>
                <a:spcPts val="1600"/>
              </a:spcBef>
              <a:spcAft>
                <a:spcPts val="0"/>
              </a:spcAft>
              <a:buNone/>
            </a:pPr>
            <a:r>
              <a:rPr lang="en"/>
              <a:t>Sound breaking up? Turn off video</a:t>
            </a:r>
            <a:endParaRPr/>
          </a:p>
          <a:p>
            <a:pPr indent="0" lvl="0" marL="0" rtl="0" algn="l">
              <a:spcBef>
                <a:spcPts val="1600"/>
              </a:spcBef>
              <a:spcAft>
                <a:spcPts val="1600"/>
              </a:spcAft>
              <a:buNone/>
            </a:pPr>
            <a:r>
              <a:rPr lang="en"/>
              <a:t>Some groups keep video off by default for this reason</a:t>
            </a:r>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18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Video</a:t>
            </a:r>
            <a:endParaRPr/>
          </a:p>
        </p:txBody>
      </p:sp>
      <p:sp>
        <p:nvSpPr>
          <p:cNvPr id="1118" name="Google Shape;1118;p18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a:t>
            </a:r>
            <a:r>
              <a:rPr lang="en" u="sng">
                <a:hlinkClick r:id="rId3"/>
              </a:rPr>
              <a:t>three-point lighting</a:t>
            </a:r>
            <a:endParaRPr/>
          </a:p>
          <a:p>
            <a:pPr indent="0" lvl="0" marL="0" rtl="0" algn="l">
              <a:spcBef>
                <a:spcPts val="1600"/>
              </a:spcBef>
              <a:spcAft>
                <a:spcPts val="0"/>
              </a:spcAft>
              <a:buNone/>
            </a:pPr>
            <a:r>
              <a:rPr lang="en"/>
              <a:t>Place camera at eye level, near the video for students</a:t>
            </a:r>
            <a:endParaRPr/>
          </a:p>
          <a:p>
            <a:pPr indent="0" lvl="0" marL="0" rtl="0" algn="l">
              <a:spcBef>
                <a:spcPts val="1600"/>
              </a:spcBef>
              <a:spcAft>
                <a:spcPts val="0"/>
              </a:spcAft>
              <a:buNone/>
            </a:pPr>
            <a:r>
              <a:rPr lang="en"/>
              <a:t>Built-in laptop camera works fine</a:t>
            </a:r>
            <a:endParaRPr/>
          </a:p>
          <a:p>
            <a:pPr indent="0" lvl="0" marL="0" rtl="0" algn="l">
              <a:spcBef>
                <a:spcPts val="1600"/>
              </a:spcBef>
              <a:spcAft>
                <a:spcPts val="0"/>
              </a:spcAft>
              <a:buNone/>
            </a:pPr>
            <a:r>
              <a:rPr lang="en"/>
              <a:t>Background can be complicated as long as not distracting</a:t>
            </a:r>
            <a:endParaRPr/>
          </a:p>
          <a:p>
            <a:pPr indent="0" lvl="0" marL="0" rtl="0" algn="l">
              <a:spcBef>
                <a:spcPts val="1600"/>
              </a:spcBef>
              <a:spcAft>
                <a:spcPts val="1600"/>
              </a:spcAft>
              <a:buNone/>
            </a:pPr>
            <a:r>
              <a:rPr lang="en"/>
              <a:t>Virtual backgrounds are great!</a:t>
            </a:r>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p18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 setup</a:t>
            </a:r>
            <a:endParaRPr/>
          </a:p>
        </p:txBody>
      </p:sp>
      <p:sp>
        <p:nvSpPr>
          <p:cNvPr id="1124" name="Google Shape;1124;p18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125" name="Google Shape;1125;p181"/>
          <p:cNvPicPr preferRelativeResize="0"/>
          <p:nvPr/>
        </p:nvPicPr>
        <p:blipFill>
          <a:blip r:embed="rId3">
            <a:alphaModFix/>
          </a:blip>
          <a:stretch>
            <a:fillRect/>
          </a:stretch>
        </p:blipFill>
        <p:spPr>
          <a:xfrm>
            <a:off x="2475988" y="609300"/>
            <a:ext cx="4192026" cy="41920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are ally skills? Some terminology first:</a:t>
            </a:r>
            <a:endParaRPr/>
          </a:p>
        </p:txBody>
      </p:sp>
      <p:sp>
        <p:nvSpPr>
          <p:cNvPr id="178" name="Google Shape;178;p29"/>
          <p:cNvSpPr txBox="1"/>
          <p:nvPr>
            <p:ph idx="1" type="body"/>
          </p:nvPr>
        </p:nvSpPr>
        <p:spPr>
          <a:xfrm>
            <a:off x="311700" y="1266325"/>
            <a:ext cx="52182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Privilege: </a:t>
            </a:r>
            <a:r>
              <a:rPr lang="en"/>
              <a:t>an </a:t>
            </a:r>
            <a:r>
              <a:rPr lang="en" u="sng"/>
              <a:t>unearned</a:t>
            </a:r>
            <a:r>
              <a:rPr lang="en"/>
              <a:t> advantage given by society to some people but not all</a:t>
            </a:r>
            <a:endParaRPr/>
          </a:p>
          <a:p>
            <a:pPr indent="0" lvl="0" marL="0" rtl="0" algn="l">
              <a:spcBef>
                <a:spcPts val="1600"/>
              </a:spcBef>
              <a:spcAft>
                <a:spcPts val="1600"/>
              </a:spcAft>
              <a:buNone/>
            </a:pPr>
            <a:r>
              <a:rPr b="1" lang="en"/>
              <a:t>Oppression:</a:t>
            </a:r>
            <a:r>
              <a:rPr lang="en"/>
              <a:t> widespread inequality that is present throughout society, that helps people with more privilege and harms those with fewer privileges</a:t>
            </a:r>
            <a:endParaRPr b="1"/>
          </a:p>
        </p:txBody>
      </p:sp>
      <p:pic>
        <p:nvPicPr>
          <p:cNvPr id="179" name="Google Shape;179;p29"/>
          <p:cNvPicPr preferRelativeResize="0"/>
          <p:nvPr/>
        </p:nvPicPr>
        <p:blipFill>
          <a:blip r:embed="rId3">
            <a:alphaModFix/>
          </a:blip>
          <a:stretch>
            <a:fillRect/>
          </a:stretch>
        </p:blipFill>
        <p:spPr>
          <a:xfrm>
            <a:off x="5529900" y="1761200"/>
            <a:ext cx="3309300" cy="2521372"/>
          </a:xfrm>
          <a:prstGeom prst="rect">
            <a:avLst/>
          </a:prstGeom>
          <a:noFill/>
          <a:ln>
            <a:noFill/>
          </a:ln>
        </p:spPr>
      </p:pic>
      <p:sp>
        <p:nvSpPr>
          <p:cNvPr id="180" name="Google Shape;180;p29"/>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v</a:t>
            </a:r>
            <a:endParaRPr>
              <a:solidFill>
                <a:schemeClr val="dk1"/>
              </a:solidFill>
              <a:latin typeface="Open Sans"/>
              <a:ea typeface="Open Sans"/>
              <a:cs typeface="Open Sans"/>
              <a:sym typeface="Open Sans"/>
            </a:endParaRPr>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9" name="Shape 1129"/>
        <p:cNvGrpSpPr/>
        <p:nvPr/>
      </p:nvGrpSpPr>
      <p:grpSpPr>
        <a:xfrm>
          <a:off x="0" y="0"/>
          <a:ext cx="0" cy="0"/>
          <a:chOff x="0" y="0"/>
          <a:chExt cx="0" cy="0"/>
        </a:xfrm>
      </p:grpSpPr>
      <p:sp>
        <p:nvSpPr>
          <p:cNvPr id="1130" name="Google Shape;1130;p18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Body language for video</a:t>
            </a:r>
            <a:endParaRPr/>
          </a:p>
        </p:txBody>
      </p:sp>
      <p:sp>
        <p:nvSpPr>
          <p:cNvPr id="1131" name="Google Shape;1131;p182"/>
          <p:cNvSpPr txBox="1"/>
          <p:nvPr>
            <p:ph idx="1" type="body"/>
          </p:nvPr>
        </p:nvSpPr>
        <p:spPr>
          <a:xfrm>
            <a:off x="311700" y="1266325"/>
            <a:ext cx="55602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Beware of computer face!</a:t>
            </a:r>
            <a:endParaRPr/>
          </a:p>
          <a:p>
            <a:pPr indent="0" lvl="0" marL="0" rtl="0" algn="l">
              <a:spcBef>
                <a:spcPts val="1600"/>
              </a:spcBef>
              <a:spcAft>
                <a:spcPts val="0"/>
              </a:spcAft>
              <a:buNone/>
            </a:pPr>
            <a:r>
              <a:rPr lang="en"/>
              <a:t>Your image on students' screens is tiny compared to real life</a:t>
            </a:r>
            <a:endParaRPr/>
          </a:p>
          <a:p>
            <a:pPr indent="0" lvl="0" marL="0" rtl="0" algn="l">
              <a:spcBef>
                <a:spcPts val="1600"/>
              </a:spcBef>
              <a:spcAft>
                <a:spcPts val="0"/>
              </a:spcAft>
              <a:buNone/>
            </a:pPr>
            <a:r>
              <a:rPr lang="en"/>
              <a:t>Compensate the same way theater actors or ballet dancers do</a:t>
            </a:r>
            <a:endParaRPr/>
          </a:p>
          <a:p>
            <a:pPr indent="0" lvl="0" marL="0" rtl="0" algn="l">
              <a:spcBef>
                <a:spcPts val="1600"/>
              </a:spcBef>
              <a:spcAft>
                <a:spcPts val="1600"/>
              </a:spcAft>
              <a:buNone/>
            </a:pPr>
            <a:r>
              <a:rPr lang="en"/>
              <a:t>Over-emote, exaggerate your expressions, use big gestures</a:t>
            </a:r>
            <a:endParaRPr/>
          </a:p>
        </p:txBody>
      </p:sp>
      <p:pic>
        <p:nvPicPr>
          <p:cNvPr id="1132" name="Google Shape;1132;p182"/>
          <p:cNvPicPr preferRelativeResize="0"/>
          <p:nvPr/>
        </p:nvPicPr>
        <p:blipFill rotWithShape="1">
          <a:blip r:embed="rId3">
            <a:alphaModFix/>
          </a:blip>
          <a:srcRect b="0" l="23055" r="20492" t="0"/>
          <a:stretch/>
        </p:blipFill>
        <p:spPr>
          <a:xfrm>
            <a:off x="5871975" y="1152420"/>
            <a:ext cx="2698075" cy="3186205"/>
          </a:xfrm>
          <a:prstGeom prst="rect">
            <a:avLst/>
          </a:prstGeom>
          <a:noFill/>
          <a:ln>
            <a:noFill/>
          </a:ln>
        </p:spPr>
      </p:pic>
      <p:sp>
        <p:nvSpPr>
          <p:cNvPr id="1133" name="Google Shape;1133;p182"/>
          <p:cNvSpPr txBox="1"/>
          <p:nvPr/>
        </p:nvSpPr>
        <p:spPr>
          <a:xfrm>
            <a:off x="5512200" y="4436100"/>
            <a:ext cx="3417600" cy="7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Open Sans"/>
                <a:ea typeface="Open Sans"/>
                <a:cs typeface="Open Sans"/>
                <a:sym typeface="Open Sans"/>
              </a:rPr>
              <a:t>Val's computer face</a:t>
            </a:r>
            <a:endParaRPr sz="1800">
              <a:solidFill>
                <a:schemeClr val="dk2"/>
              </a:solidFill>
              <a:latin typeface="Open Sans"/>
              <a:ea typeface="Open Sans"/>
              <a:cs typeface="Open Sans"/>
              <a:sym typeface="Open Sans"/>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6F5EE"/>
            </a:gs>
            <a:gs pos="100000">
              <a:srgbClr val="73D6C0"/>
            </a:gs>
          </a:gsLst>
          <a:lin ang="5400012" scaled="0"/>
        </a:gradFill>
      </p:bgPr>
    </p:bg>
    <p:spTree>
      <p:nvGrpSpPr>
        <p:cNvPr id="1137" name="Shape 1137"/>
        <p:cNvGrpSpPr/>
        <p:nvPr/>
      </p:nvGrpSpPr>
      <p:grpSpPr>
        <a:xfrm>
          <a:off x="0" y="0"/>
          <a:ext cx="0" cy="0"/>
          <a:chOff x="0" y="0"/>
          <a:chExt cx="0" cy="0"/>
        </a:xfrm>
      </p:grpSpPr>
      <p:sp>
        <p:nvSpPr>
          <p:cNvPr id="1138" name="Google Shape;1138;p18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Exercise: Practice emoting more (optional)</a:t>
            </a:r>
            <a:endParaRPr/>
          </a:p>
        </p:txBody>
      </p:sp>
      <p:sp>
        <p:nvSpPr>
          <p:cNvPr id="1139" name="Google Shape;1139;p18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Choose a timekeeper/moderator</a:t>
            </a:r>
            <a:endParaRPr/>
          </a:p>
          <a:p>
            <a:pPr indent="0" lvl="0" marL="0" rtl="0" algn="l">
              <a:spcBef>
                <a:spcPts val="1600"/>
              </a:spcBef>
              <a:spcAft>
                <a:spcPts val="0"/>
              </a:spcAft>
              <a:buNone/>
            </a:pPr>
            <a:r>
              <a:rPr lang="en"/>
              <a:t>Each person talks for 60 seconds, trying to emote more</a:t>
            </a:r>
            <a:endParaRPr/>
          </a:p>
          <a:p>
            <a:pPr indent="0" lvl="0" marL="0" rtl="0" algn="l">
              <a:spcBef>
                <a:spcPts val="1600"/>
              </a:spcBef>
              <a:spcAft>
                <a:spcPts val="0"/>
              </a:spcAft>
              <a:buNone/>
            </a:pPr>
            <a:r>
              <a:rPr lang="en"/>
              <a:t>If they aren't emoting "enough," make a "more" motion with your hands</a:t>
            </a:r>
            <a:endParaRPr/>
          </a:p>
          <a:p>
            <a:pPr indent="0" lvl="0" marL="0" rtl="0" algn="l">
              <a:spcBef>
                <a:spcPts val="1600"/>
              </a:spcBef>
              <a:spcAft>
                <a:spcPts val="0"/>
              </a:spcAft>
              <a:buNone/>
            </a:pPr>
            <a:r>
              <a:rPr lang="en"/>
              <a:t>If they are emoting "enough," give them a thumbs up</a:t>
            </a:r>
            <a:endParaRPr/>
          </a:p>
          <a:p>
            <a:pPr indent="0" lvl="0" marL="0" rtl="0" algn="l">
              <a:spcBef>
                <a:spcPts val="1600"/>
              </a:spcBef>
              <a:spcAft>
                <a:spcPts val="1600"/>
              </a:spcAft>
              <a:buNone/>
            </a:pPr>
            <a:r>
              <a:rPr lang="en"/>
              <a:t>When 60 seconds is up, give them a round of applause</a:t>
            </a:r>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p18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Review safer space parameters</a:t>
            </a:r>
            <a:endParaRPr/>
          </a:p>
        </p:txBody>
      </p:sp>
      <p:sp>
        <p:nvSpPr>
          <p:cNvPr id="1145" name="Google Shape;1145;p18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Give people permission to leave/return, not join groups, not share difficult experiences</a:t>
            </a:r>
            <a:endParaRPr/>
          </a:p>
          <a:p>
            <a:pPr indent="0" lvl="0" marL="0" rtl="0" algn="l">
              <a:spcBef>
                <a:spcPts val="1600"/>
              </a:spcBef>
              <a:spcAft>
                <a:spcPts val="1600"/>
              </a:spcAft>
              <a:buNone/>
            </a:pPr>
            <a:r>
              <a:rPr lang="en"/>
              <a:t>Ask people to send a private chat if they don't want to be in a group with someone, and normalize this</a:t>
            </a:r>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sp>
        <p:nvSpPr>
          <p:cNvPr id="1150" name="Google Shape;1150;p18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Give instructions for organizing groups</a:t>
            </a:r>
            <a:endParaRPr/>
          </a:p>
        </p:txBody>
      </p:sp>
      <p:sp>
        <p:nvSpPr>
          <p:cNvPr id="1151" name="Google Shape;1151;p18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Tell them to choose a moderator and notetaker and explain what they do</a:t>
            </a:r>
            <a:endParaRPr/>
          </a:p>
          <a:p>
            <a:pPr indent="0" lvl="0" marL="0" rtl="0" algn="l">
              <a:spcBef>
                <a:spcPts val="1600"/>
              </a:spcBef>
              <a:spcAft>
                <a:spcPts val="0"/>
              </a:spcAft>
              <a:buNone/>
            </a:pPr>
            <a:r>
              <a:rPr lang="en"/>
              <a:t>Ask them to change notetakers every time</a:t>
            </a:r>
            <a:endParaRPr/>
          </a:p>
          <a:p>
            <a:pPr indent="0" lvl="0" marL="0" rtl="0" algn="l">
              <a:spcBef>
                <a:spcPts val="1600"/>
              </a:spcBef>
              <a:spcAft>
                <a:spcPts val="1600"/>
              </a:spcAft>
              <a:buNone/>
            </a:pPr>
            <a:r>
              <a:rPr lang="en"/>
              <a:t>Remind them to do this in the first scenario slide before you send them to the breakout rooms</a:t>
            </a:r>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18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Give them final discussion tips</a:t>
            </a:r>
            <a:endParaRPr/>
          </a:p>
        </p:txBody>
      </p:sp>
      <p:sp>
        <p:nvSpPr>
          <p:cNvPr id="1157" name="Google Shape;1157;p18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Assure them that there are no trick questions</a:t>
            </a:r>
            <a:endParaRPr/>
          </a:p>
          <a:p>
            <a:pPr indent="0" lvl="0" marL="0" rtl="0" algn="l">
              <a:spcBef>
                <a:spcPts val="1600"/>
              </a:spcBef>
              <a:spcAft>
                <a:spcPts val="0"/>
              </a:spcAft>
              <a:buNone/>
            </a:pPr>
            <a:r>
              <a:rPr lang="en"/>
              <a:t>Tell them to make up details if they feel they need them</a:t>
            </a:r>
            <a:endParaRPr/>
          </a:p>
          <a:p>
            <a:pPr indent="0" lvl="0" marL="0" rtl="0" algn="l">
              <a:spcBef>
                <a:spcPts val="1600"/>
              </a:spcBef>
              <a:spcAft>
                <a:spcPts val="0"/>
              </a:spcAft>
              <a:buNone/>
            </a:pPr>
            <a:r>
              <a:rPr lang="en"/>
              <a:t>Ask them to focus on how an ally could respond, not the person being marginalized</a:t>
            </a:r>
            <a:endParaRPr/>
          </a:p>
          <a:p>
            <a:pPr indent="0" lvl="0" marL="0" rtl="0" algn="l">
              <a:spcBef>
                <a:spcPts val="1600"/>
              </a:spcBef>
              <a:spcAft>
                <a:spcPts val="1600"/>
              </a:spcAft>
              <a:buNone/>
            </a:pPr>
            <a:r>
              <a:rPr lang="en"/>
              <a:t>Explain that the "you" in the scenario is a theoretical person who could act as an ally, not literally "you"</a:t>
            </a:r>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18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Forming groups</a:t>
            </a:r>
            <a:endParaRPr/>
          </a:p>
        </p:txBody>
      </p:sp>
      <p:sp>
        <p:nvSpPr>
          <p:cNvPr id="1163" name="Google Shape;1163;p18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Form groups of 4 - 6 people using Zoom breakout feature</a:t>
            </a:r>
            <a:endParaRPr/>
          </a:p>
          <a:p>
            <a:pPr indent="0" lvl="0" marL="0" rtl="0" algn="l">
              <a:spcBef>
                <a:spcPts val="1600"/>
              </a:spcBef>
              <a:spcAft>
                <a:spcPts val="0"/>
              </a:spcAft>
              <a:buNone/>
            </a:pPr>
            <a:r>
              <a:rPr lang="en"/>
              <a:t>If possible, have a mix of gender pronouns in each group</a:t>
            </a:r>
            <a:endParaRPr/>
          </a:p>
          <a:p>
            <a:pPr indent="0" lvl="0" marL="0" rtl="0" algn="l">
              <a:spcBef>
                <a:spcPts val="1600"/>
              </a:spcBef>
              <a:spcAft>
                <a:spcPts val="0"/>
              </a:spcAft>
              <a:buNone/>
            </a:pPr>
            <a:r>
              <a:rPr lang="en"/>
              <a:t>Participation in groups is voluntary - just don't join</a:t>
            </a:r>
            <a:endParaRPr/>
          </a:p>
          <a:p>
            <a:pPr indent="0" lvl="0" marL="0" rtl="0" algn="l">
              <a:spcBef>
                <a:spcPts val="1600"/>
              </a:spcBef>
              <a:spcAft>
                <a:spcPts val="1600"/>
              </a:spcAft>
              <a:buNone/>
            </a:pPr>
            <a:r>
              <a:rPr lang="en"/>
              <a:t>Make new groups every scenario so people can get away from bad experiences</a:t>
            </a:r>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p18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Guiding scenario discussion</a:t>
            </a:r>
            <a:endParaRPr/>
          </a:p>
        </p:txBody>
      </p:sp>
      <p:sp>
        <p:nvSpPr>
          <p:cNvPr id="1169" name="Google Shape;1169;p18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Read the scenario, ask who could act as an ally,and ask if anyone has questions</a:t>
            </a:r>
            <a:endParaRPr/>
          </a:p>
          <a:p>
            <a:pPr indent="0" lvl="0" marL="0" rtl="0" algn="l">
              <a:spcBef>
                <a:spcPts val="1600"/>
              </a:spcBef>
              <a:spcAft>
                <a:spcPts val="0"/>
              </a:spcAft>
              <a:buNone/>
            </a:pPr>
            <a:r>
              <a:rPr lang="en"/>
              <a:t>Copy scenario into text chat and tell them to take notes in a form that can be pasted into chat</a:t>
            </a:r>
            <a:endParaRPr/>
          </a:p>
          <a:p>
            <a:pPr indent="0" lvl="0" marL="0" rtl="0" algn="l">
              <a:spcBef>
                <a:spcPts val="1600"/>
              </a:spcBef>
              <a:spcAft>
                <a:spcPts val="0"/>
              </a:spcAft>
              <a:buNone/>
            </a:pPr>
            <a:r>
              <a:rPr lang="en"/>
              <a:t>Tell them discussion time and start breakout rooms</a:t>
            </a:r>
            <a:endParaRPr/>
          </a:p>
          <a:p>
            <a:pPr indent="0" lvl="0" marL="0" rtl="0" algn="l">
              <a:spcBef>
                <a:spcPts val="1600"/>
              </a:spcBef>
              <a:spcAft>
                <a:spcPts val="1600"/>
              </a:spcAft>
              <a:buNone/>
            </a:pPr>
            <a:r>
              <a:rPr lang="en"/>
              <a:t>Allow for 60 second delay/warning before rooms close</a:t>
            </a:r>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sp>
        <p:nvSpPr>
          <p:cNvPr id="1174" name="Google Shape;1174;p18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Guiding scenario report-outs</a:t>
            </a:r>
            <a:endParaRPr/>
          </a:p>
        </p:txBody>
      </p:sp>
      <p:sp>
        <p:nvSpPr>
          <p:cNvPr id="1175" name="Google Shape;1175;p18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Starting with a different group each time, ask the notetaker to report out major points of discussion</a:t>
            </a:r>
            <a:endParaRPr/>
          </a:p>
          <a:p>
            <a:pPr indent="0" lvl="0" marL="0" rtl="0" algn="l">
              <a:spcBef>
                <a:spcPts val="1600"/>
              </a:spcBef>
              <a:spcAft>
                <a:spcPts val="0"/>
              </a:spcAft>
              <a:buNone/>
            </a:pPr>
            <a:r>
              <a:rPr lang="en"/>
              <a:t>Ask them not to repeat things other groups already said and praise anyone who does this</a:t>
            </a:r>
            <a:endParaRPr/>
          </a:p>
          <a:p>
            <a:pPr indent="0" lvl="0" marL="0" rtl="0" algn="l">
              <a:spcBef>
                <a:spcPts val="1600"/>
              </a:spcBef>
              <a:spcAft>
                <a:spcPts val="0"/>
              </a:spcAft>
              <a:buNone/>
            </a:pPr>
            <a:r>
              <a:rPr lang="en"/>
              <a:t>Briefly affirm good suggestions and explain bad suggestions (really bad ones immediately)</a:t>
            </a:r>
            <a:endParaRPr/>
          </a:p>
          <a:p>
            <a:pPr indent="0" lvl="0" marL="0" rtl="0" algn="l">
              <a:spcBef>
                <a:spcPts val="1600"/>
              </a:spcBef>
              <a:spcAft>
                <a:spcPts val="0"/>
              </a:spcAft>
              <a:buNone/>
            </a:pPr>
            <a:r>
              <a:rPr b="1" lang="en"/>
              <a:t>Don't ask for additional comments!!!</a:t>
            </a:r>
            <a:endParaRPr b="1"/>
          </a:p>
          <a:p>
            <a:pPr indent="0" lvl="0" marL="0" rtl="0" algn="l">
              <a:spcBef>
                <a:spcPts val="1600"/>
              </a:spcBef>
              <a:spcAft>
                <a:spcPts val="1600"/>
              </a:spcAft>
              <a:buNone/>
            </a:pPr>
            <a:r>
              <a:t/>
            </a:r>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sp>
        <p:nvSpPr>
          <p:cNvPr id="1180" name="Google Shape;1180;p19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Guiding scenario discussion</a:t>
            </a:r>
            <a:endParaRPr/>
          </a:p>
        </p:txBody>
      </p:sp>
      <p:sp>
        <p:nvSpPr>
          <p:cNvPr id="1181" name="Google Shape;1181;p19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Read the scenario, ask who could act as an ally, and ask if anyone has questions</a:t>
            </a:r>
            <a:endParaRPr/>
          </a:p>
          <a:p>
            <a:pPr indent="0" lvl="0" marL="0" rtl="0" algn="l">
              <a:spcBef>
                <a:spcPts val="1600"/>
              </a:spcBef>
              <a:spcAft>
                <a:spcPts val="0"/>
              </a:spcAft>
              <a:buNone/>
            </a:pPr>
            <a:r>
              <a:rPr lang="en"/>
              <a:t>Copy scenario into text chat</a:t>
            </a:r>
            <a:endParaRPr/>
          </a:p>
          <a:p>
            <a:pPr indent="0" lvl="0" marL="0" rtl="0" algn="l">
              <a:spcBef>
                <a:spcPts val="1600"/>
              </a:spcBef>
              <a:spcAft>
                <a:spcPts val="0"/>
              </a:spcAft>
              <a:buNone/>
            </a:pPr>
            <a:r>
              <a:rPr lang="en"/>
              <a:t>Tell them to discuss for 5 - 8 minutes and start breakout rooms</a:t>
            </a:r>
            <a:endParaRPr/>
          </a:p>
          <a:p>
            <a:pPr indent="0" lvl="0" marL="0" rtl="0" algn="l">
              <a:spcBef>
                <a:spcPts val="1600"/>
              </a:spcBef>
              <a:spcAft>
                <a:spcPts val="1600"/>
              </a:spcAft>
              <a:buNone/>
            </a:pPr>
            <a:r>
              <a:rPr lang="en"/>
              <a:t>Close breakout rooms 60 seconds before time is up to allow for 60 second delay/warning</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More terminology</a:t>
            </a:r>
            <a:endParaRPr/>
          </a:p>
        </p:txBody>
      </p:sp>
      <p:sp>
        <p:nvSpPr>
          <p:cNvPr id="186" name="Google Shape;186;p3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Marginalized person:</a:t>
            </a:r>
            <a:r>
              <a:rPr lang="en"/>
              <a:t> a member of a group that is the main target of a system of oppression</a:t>
            </a:r>
            <a:endParaRPr/>
          </a:p>
          <a:p>
            <a:pPr indent="0" lvl="0" marL="0" rtl="0" algn="l">
              <a:spcBef>
                <a:spcPts val="1600"/>
              </a:spcBef>
              <a:spcAft>
                <a:spcPts val="1600"/>
              </a:spcAft>
              <a:buNone/>
            </a:pPr>
            <a:r>
              <a:rPr b="1" lang="en"/>
              <a:t>Ally:</a:t>
            </a:r>
            <a:r>
              <a:rPr lang="en"/>
              <a:t> someone that society gives privilege to that is </a:t>
            </a:r>
            <a:r>
              <a:rPr b="1" lang="en"/>
              <a:t>working to end oppression</a:t>
            </a:r>
            <a:r>
              <a:rPr lang="en"/>
              <a:t> and </a:t>
            </a:r>
            <a:r>
              <a:rPr b="1" lang="en"/>
              <a:t>understand their own privilege</a:t>
            </a:r>
            <a:endParaRPr b="1"/>
          </a:p>
        </p:txBody>
      </p:sp>
      <p:sp>
        <p:nvSpPr>
          <p:cNvPr id="187" name="Google Shape;187;p30"/>
          <p:cNvSpPr txBox="1"/>
          <p:nvPr/>
        </p:nvSpPr>
        <p:spPr>
          <a:xfrm>
            <a:off x="4395475" y="4005700"/>
            <a:ext cx="22815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C25700"/>
                </a:solidFill>
                <a:latin typeface="Indie Flower"/>
                <a:ea typeface="Indie Flower"/>
                <a:cs typeface="Indie Flower"/>
                <a:sym typeface="Indie Flower"/>
              </a:rPr>
              <a:t>Actions</a:t>
            </a:r>
            <a:endParaRPr sz="4800">
              <a:solidFill>
                <a:srgbClr val="C25700"/>
              </a:solidFill>
              <a:latin typeface="Indie Flower"/>
              <a:ea typeface="Indie Flower"/>
              <a:cs typeface="Indie Flower"/>
              <a:sym typeface="Indie Flower"/>
            </a:endParaRPr>
          </a:p>
        </p:txBody>
      </p:sp>
      <p:cxnSp>
        <p:nvCxnSpPr>
          <p:cNvPr id="188" name="Google Shape;188;p30"/>
          <p:cNvCxnSpPr/>
          <p:nvPr/>
        </p:nvCxnSpPr>
        <p:spPr>
          <a:xfrm rot="10800000">
            <a:off x="3090475" y="3719800"/>
            <a:ext cx="1305000" cy="606000"/>
          </a:xfrm>
          <a:prstGeom prst="straightConnector1">
            <a:avLst/>
          </a:prstGeom>
          <a:noFill/>
          <a:ln cap="flat" cmpd="sng" w="38100">
            <a:solidFill>
              <a:srgbClr val="C25700"/>
            </a:solidFill>
            <a:prstDash val="solid"/>
            <a:round/>
            <a:headEnd len="med" w="med" type="none"/>
            <a:tailEnd len="med" w="med" type="stealth"/>
          </a:ln>
        </p:spPr>
      </p:cxnSp>
      <p:cxnSp>
        <p:nvCxnSpPr>
          <p:cNvPr id="189" name="Google Shape;189;p30"/>
          <p:cNvCxnSpPr/>
          <p:nvPr/>
        </p:nvCxnSpPr>
        <p:spPr>
          <a:xfrm flipH="1" rot="10800000">
            <a:off x="5624200" y="3386650"/>
            <a:ext cx="295200" cy="638100"/>
          </a:xfrm>
          <a:prstGeom prst="straightConnector1">
            <a:avLst/>
          </a:prstGeom>
          <a:noFill/>
          <a:ln cap="flat" cmpd="sng" w="38100">
            <a:solidFill>
              <a:srgbClr val="C25700"/>
            </a:solidFill>
            <a:prstDash val="solid"/>
            <a:round/>
            <a:headEnd len="med" w="med" type="none"/>
            <a:tailEnd len="med" w="med" type="stealth"/>
          </a:ln>
        </p:spPr>
      </p:cxnSp>
      <p:sp>
        <p:nvSpPr>
          <p:cNvPr id="190" name="Google Shape;190;p30"/>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v</a:t>
            </a:r>
            <a:endParaRPr>
              <a:solidFill>
                <a:schemeClr val="dk1"/>
              </a:solidFill>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Allyship is an action, not an identity</a:t>
            </a:r>
            <a:endParaRPr/>
          </a:p>
        </p:txBody>
      </p:sp>
      <p:sp>
        <p:nvSpPr>
          <p:cNvPr id="196" name="Google Shape;196;p3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Being a marginalized person takes no action - oppression just happens to you, no matter what</a:t>
            </a:r>
            <a:endParaRPr/>
          </a:p>
          <a:p>
            <a:pPr indent="0" lvl="0" marL="0" rtl="0" algn="l">
              <a:spcBef>
                <a:spcPts val="1600"/>
              </a:spcBef>
              <a:spcAft>
                <a:spcPts val="0"/>
              </a:spcAft>
              <a:buNone/>
            </a:pPr>
            <a:r>
              <a:rPr lang="en"/>
              <a:t>Being an ally is about what you do, so let's talk about "ally skills" instead of "allies"</a:t>
            </a:r>
            <a:endParaRPr/>
          </a:p>
          <a:p>
            <a:pPr indent="0" lvl="0" marL="0" rtl="0" algn="l">
              <a:spcBef>
                <a:spcPts val="1600"/>
              </a:spcBef>
              <a:spcAft>
                <a:spcPts val="1600"/>
              </a:spcAft>
              <a:buNone/>
            </a:pPr>
            <a:r>
              <a:rPr lang="en"/>
              <a:t>Depending on the situation, you may switch between being a marginalized person and being able to take action as an ally</a:t>
            </a:r>
            <a:endParaRPr/>
          </a:p>
        </p:txBody>
      </p:sp>
      <p:sp>
        <p:nvSpPr>
          <p:cNvPr id="197" name="Google Shape;197;p31"/>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v</a:t>
            </a:r>
            <a:endParaRPr>
              <a:solidFill>
                <a:schemeClr val="dk1"/>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4"/>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Ally Skills Workshop</a:t>
            </a:r>
            <a:endParaRPr/>
          </a:p>
          <a:p>
            <a:pPr indent="0" lvl="0" marL="0" rtl="0" algn="ctr">
              <a:spcBef>
                <a:spcPts val="0"/>
              </a:spcBef>
              <a:spcAft>
                <a:spcPts val="0"/>
              </a:spcAft>
              <a:buNone/>
            </a:pPr>
            <a:r>
              <a:rPr lang="en"/>
              <a:t>Train-the-trainers</a:t>
            </a:r>
            <a:endParaRPr sz="3000"/>
          </a:p>
        </p:txBody>
      </p:sp>
      <p:sp>
        <p:nvSpPr>
          <p:cNvPr id="73" name="Google Shape;73;p14"/>
          <p:cNvSpPr txBox="1"/>
          <p:nvPr>
            <p:ph idx="1" type="subTitle"/>
          </p:nvPr>
        </p:nvSpPr>
        <p:spPr>
          <a:xfrm>
            <a:off x="2137250" y="2580132"/>
            <a:ext cx="4870500" cy="1326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Kendall Howse &amp; Valerie Aurora</a:t>
            </a:r>
            <a:endParaRPr sz="2200"/>
          </a:p>
          <a:p>
            <a:pPr indent="0" lvl="0" marL="0" rtl="0" algn="ctr">
              <a:spcBef>
                <a:spcPts val="0"/>
              </a:spcBef>
              <a:spcAft>
                <a:spcPts val="0"/>
              </a:spcAft>
              <a:buNone/>
            </a:pPr>
            <a:r>
              <a:rPr lang="en" sz="2200" u="sng">
                <a:hlinkClick r:id="rId3"/>
              </a:rPr>
              <a:t>https://frameshiftconsulting.com</a:t>
            </a:r>
            <a:endParaRPr sz="1800"/>
          </a:p>
        </p:txBody>
      </p:sp>
      <p:sp>
        <p:nvSpPr>
          <p:cNvPr id="74" name="Google Shape;74;p14"/>
          <p:cNvSpPr txBox="1"/>
          <p:nvPr/>
        </p:nvSpPr>
        <p:spPr>
          <a:xfrm>
            <a:off x="651750" y="4159950"/>
            <a:ext cx="7840500" cy="82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2"/>
                </a:solidFill>
                <a:latin typeface="Open Sans"/>
                <a:ea typeface="Open Sans"/>
                <a:cs typeface="Open Sans"/>
                <a:sym typeface="Open Sans"/>
              </a:rPr>
              <a:t>CC BY-SA Frame Shift Consulting, Dr. Sheila Addison</a:t>
            </a:r>
            <a:endParaRPr sz="1800">
              <a:solidFill>
                <a:schemeClr val="dk2"/>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a:t>
            </a:r>
            <a:endParaRPr/>
          </a:p>
        </p:txBody>
      </p:sp>
      <p:sp>
        <p:nvSpPr>
          <p:cNvPr id="203" name="Google Shape;203;p3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Privilege:</a:t>
            </a:r>
            <a:r>
              <a:rPr lang="en"/>
              <a:t> The ability to walk into a convenience store and have the owner assume you are there to buy things and not steal them</a:t>
            </a:r>
            <a:endParaRPr/>
          </a:p>
          <a:p>
            <a:pPr indent="0" lvl="0" marL="0" rtl="0" algn="l">
              <a:spcBef>
                <a:spcPts val="1600"/>
              </a:spcBef>
              <a:spcAft>
                <a:spcPts val="1600"/>
              </a:spcAft>
              <a:buNone/>
            </a:pPr>
            <a:r>
              <a:rPr b="1" lang="en"/>
              <a:t>Oppression:</a:t>
            </a:r>
            <a:r>
              <a:rPr lang="en"/>
              <a:t> The self-reinforcing system of stories, TV, news coverage, police, and legal system stereotyping Black people as criminals, that benefits non-Black people and harms Black people</a:t>
            </a:r>
            <a:endParaRPr/>
          </a:p>
        </p:txBody>
      </p:sp>
      <p:sp>
        <p:nvSpPr>
          <p:cNvPr id="204" name="Google Shape;204;p32"/>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v</a:t>
            </a:r>
            <a:endParaRPr>
              <a:solidFill>
                <a:schemeClr val="dk1"/>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a:t>
            </a:r>
            <a:endParaRPr/>
          </a:p>
        </p:txBody>
      </p:sp>
      <p:sp>
        <p:nvSpPr>
          <p:cNvPr id="210" name="Google Shape;210;p3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Marginalized person: </a:t>
            </a:r>
            <a:r>
              <a:rPr lang="en"/>
              <a:t>Any Black person who wants to enter a convenience store</a:t>
            </a:r>
            <a:endParaRPr/>
          </a:p>
          <a:p>
            <a:pPr indent="0" lvl="0" marL="0" rtl="0" algn="l">
              <a:spcBef>
                <a:spcPts val="1600"/>
              </a:spcBef>
              <a:spcAft>
                <a:spcPts val="1600"/>
              </a:spcAft>
              <a:buNone/>
            </a:pPr>
            <a:r>
              <a:rPr b="1" lang="en"/>
              <a:t>Ally:</a:t>
            </a:r>
            <a:r>
              <a:rPr lang="en"/>
              <a:t> A non-Black person who donates to legal system reform organizations, actively objects to racist stories, calls their representatives to support police reform, and reads news articles about this privilege</a:t>
            </a:r>
            <a:endParaRPr/>
          </a:p>
        </p:txBody>
      </p:sp>
      <p:sp>
        <p:nvSpPr>
          <p:cNvPr id="211" name="Google Shape;211;p33"/>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v</a:t>
            </a:r>
            <a:endParaRPr>
              <a:solidFill>
                <a:schemeClr val="dk1"/>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focus on ally skills?</a:t>
            </a:r>
            <a:endParaRPr/>
          </a:p>
          <a:p>
            <a:pPr indent="0" lvl="0" marL="0" rtl="0" algn="l">
              <a:spcBef>
                <a:spcPts val="0"/>
              </a:spcBef>
              <a:spcAft>
                <a:spcPts val="0"/>
              </a:spcAft>
              <a:buNone/>
            </a:pPr>
            <a:r>
              <a:t/>
            </a:r>
            <a:endParaRPr/>
          </a:p>
        </p:txBody>
      </p:sp>
      <p:sp>
        <p:nvSpPr>
          <p:cNvPr id="217" name="Google Shape;217;p3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an experiment, researchers found that when </a:t>
            </a:r>
            <a:r>
              <a:rPr b="1" lang="en"/>
              <a:t>marginalized people</a:t>
            </a:r>
            <a:r>
              <a:rPr lang="en"/>
              <a:t> work to increase diversity, supervisors give them </a:t>
            </a:r>
            <a:r>
              <a:rPr b="1" lang="en"/>
              <a:t>worse</a:t>
            </a:r>
            <a:r>
              <a:rPr lang="en"/>
              <a:t> performance evaluations</a:t>
            </a:r>
            <a:endParaRPr/>
          </a:p>
          <a:p>
            <a:pPr indent="0" lvl="0" marL="0" rtl="0" algn="l">
              <a:spcBef>
                <a:spcPts val="1600"/>
              </a:spcBef>
              <a:spcAft>
                <a:spcPts val="0"/>
              </a:spcAft>
              <a:buNone/>
            </a:pPr>
            <a:r>
              <a:rPr lang="en"/>
              <a:t>But when more </a:t>
            </a:r>
            <a:r>
              <a:rPr b="1" lang="en"/>
              <a:t>privileged people</a:t>
            </a:r>
            <a:r>
              <a:rPr lang="en"/>
              <a:t> work to increase diversity, it does not harm their performance evaluations (and may improve them)</a:t>
            </a:r>
            <a:endParaRPr/>
          </a:p>
          <a:p>
            <a:pPr indent="0" lvl="0" marL="0" rtl="0" algn="l">
              <a:spcBef>
                <a:spcPts val="1600"/>
              </a:spcBef>
              <a:spcAft>
                <a:spcPts val="1600"/>
              </a:spcAft>
              <a:buNone/>
            </a:pPr>
            <a:r>
              <a:rPr lang="en" sz="1400"/>
              <a:t>Does valuing diversity result in worse performance ratings for minority and female leaders? </a:t>
            </a:r>
            <a:r>
              <a:rPr b="1" lang="en" sz="1400"/>
              <a:t>http://amj.aom.org/content/early/2016/03/03/amj.2014.0538.abstract</a:t>
            </a:r>
            <a:endParaRPr b="1" sz="1400"/>
          </a:p>
        </p:txBody>
      </p:sp>
      <p:sp>
        <p:nvSpPr>
          <p:cNvPr id="218" name="Google Shape;218;p34"/>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k</a:t>
            </a:r>
            <a:endParaRPr>
              <a:solidFill>
                <a:schemeClr val="dk1"/>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focus on ally skills</a:t>
            </a:r>
            <a:endParaRPr/>
          </a:p>
        </p:txBody>
      </p:sp>
      <p:sp>
        <p:nvSpPr>
          <p:cNvPr id="224" name="Google Shape;224;p35"/>
          <p:cNvSpPr txBox="1"/>
          <p:nvPr>
            <p:ph idx="1" type="body"/>
          </p:nvPr>
        </p:nvSpPr>
        <p:spPr>
          <a:xfrm>
            <a:off x="311700" y="1266325"/>
            <a:ext cx="56940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this workshop, let's assume that oppression exists, it's bad, we should try to stop it, it's possible to stop, etc.</a:t>
            </a:r>
            <a:endParaRPr/>
          </a:p>
          <a:p>
            <a:pPr indent="0" lvl="0" marL="0" rtl="0" algn="l">
              <a:spcBef>
                <a:spcPts val="1600"/>
              </a:spcBef>
              <a:spcAft>
                <a:spcPts val="0"/>
              </a:spcAft>
              <a:buNone/>
            </a:pPr>
            <a:r>
              <a:rPr lang="en"/>
              <a:t>Disagree? No problem, just argue about it somewhere else</a:t>
            </a:r>
            <a:endParaRPr/>
          </a:p>
          <a:p>
            <a:pPr indent="0" lvl="0" marL="0" rtl="0" algn="l">
              <a:spcBef>
                <a:spcPts val="1600"/>
              </a:spcBef>
              <a:spcAft>
                <a:spcPts val="1600"/>
              </a:spcAft>
              <a:buNone/>
            </a:pPr>
            <a:r>
              <a:rPr lang="en"/>
              <a:t>We can't give legal advice or tell you what your employer's rules are</a:t>
            </a:r>
            <a:endParaRPr b="1"/>
          </a:p>
        </p:txBody>
      </p:sp>
      <p:sp>
        <p:nvSpPr>
          <p:cNvPr id="225" name="Google Shape;225;p35"/>
          <p:cNvSpPr txBox="1"/>
          <p:nvPr/>
        </p:nvSpPr>
        <p:spPr>
          <a:xfrm>
            <a:off x="6304701" y="3678225"/>
            <a:ext cx="1927800" cy="37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Open Sans"/>
                <a:ea typeface="Open Sans"/>
                <a:cs typeface="Open Sans"/>
                <a:sym typeface="Open Sans"/>
              </a:rPr>
              <a:t>CC BY-SA Todd Chandler</a:t>
            </a:r>
            <a:endParaRPr sz="1200">
              <a:solidFill>
                <a:schemeClr val="dk2"/>
              </a:solidFill>
              <a:latin typeface="Open Sans"/>
              <a:ea typeface="Open Sans"/>
              <a:cs typeface="Open Sans"/>
              <a:sym typeface="Open Sans"/>
            </a:endParaRPr>
          </a:p>
          <a:p>
            <a:pPr indent="0" lvl="0" marL="0" rtl="0" algn="ctr">
              <a:spcBef>
                <a:spcPts val="0"/>
              </a:spcBef>
              <a:spcAft>
                <a:spcPts val="0"/>
              </a:spcAft>
              <a:buNone/>
            </a:pPr>
            <a:r>
              <a:rPr lang="en" sz="1200">
                <a:solidFill>
                  <a:schemeClr val="dk2"/>
                </a:solidFill>
                <a:latin typeface="Open Sans"/>
                <a:ea typeface="Open Sans"/>
                <a:cs typeface="Open Sans"/>
                <a:sym typeface="Open Sans"/>
              </a:rPr>
              <a:t>https://flic.kr/p/gqhYR2</a:t>
            </a:r>
            <a:endParaRPr sz="1200">
              <a:solidFill>
                <a:schemeClr val="dk2"/>
              </a:solidFill>
              <a:latin typeface="Open Sans"/>
              <a:ea typeface="Open Sans"/>
              <a:cs typeface="Open Sans"/>
              <a:sym typeface="Open Sans"/>
            </a:endParaRPr>
          </a:p>
        </p:txBody>
      </p:sp>
      <p:pic>
        <p:nvPicPr>
          <p:cNvPr id="226" name="Google Shape;226;p35"/>
          <p:cNvPicPr preferRelativeResize="0"/>
          <p:nvPr/>
        </p:nvPicPr>
        <p:blipFill>
          <a:blip r:embed="rId3">
            <a:alphaModFix/>
          </a:blip>
          <a:stretch>
            <a:fillRect/>
          </a:stretch>
        </p:blipFill>
        <p:spPr>
          <a:xfrm>
            <a:off x="6158100" y="1304825"/>
            <a:ext cx="2221000" cy="2221000"/>
          </a:xfrm>
          <a:prstGeom prst="rect">
            <a:avLst/>
          </a:prstGeom>
          <a:noFill/>
          <a:ln>
            <a:noFill/>
          </a:ln>
        </p:spPr>
      </p:pic>
      <p:sp>
        <p:nvSpPr>
          <p:cNvPr id="227" name="Google Shape;227;p35"/>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k</a:t>
            </a:r>
            <a:endParaRPr>
              <a:solidFill>
                <a:schemeClr val="dk1"/>
              </a:solidFill>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Exercise: Identify your power and privilege</a:t>
            </a:r>
            <a:endParaRPr/>
          </a:p>
        </p:txBody>
      </p:sp>
      <p:sp>
        <p:nvSpPr>
          <p:cNvPr id="233" name="Google Shape;233;p3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Privilege and power are often invisible to people who have them, but identifying them helps you act as an ally</a:t>
            </a:r>
            <a:endParaRPr/>
          </a:p>
          <a:p>
            <a:pPr indent="0" lvl="0" marL="0" rtl="0" algn="l">
              <a:spcBef>
                <a:spcPts val="1600"/>
              </a:spcBef>
              <a:spcAft>
                <a:spcPts val="0"/>
              </a:spcAft>
              <a:buNone/>
            </a:pPr>
            <a:r>
              <a:rPr lang="en"/>
              <a:t>This exercise is voluntary - you do not have to do it</a:t>
            </a:r>
            <a:endParaRPr/>
          </a:p>
          <a:p>
            <a:pPr indent="0" lvl="0" marL="0" rtl="0" algn="l">
              <a:spcBef>
                <a:spcPts val="1600"/>
              </a:spcBef>
              <a:spcAft>
                <a:spcPts val="0"/>
              </a:spcAft>
              <a:buNone/>
            </a:pPr>
            <a:r>
              <a:rPr lang="en"/>
              <a:t>If people assume you have a privilege that you do not, you can make your own decision about whether to include it</a:t>
            </a:r>
            <a:endParaRPr/>
          </a:p>
          <a:p>
            <a:pPr indent="0" lvl="0" marL="0" rtl="0" algn="l">
              <a:spcBef>
                <a:spcPts val="1600"/>
              </a:spcBef>
              <a:spcAft>
                <a:spcPts val="1600"/>
              </a:spcAft>
              <a:buNone/>
            </a:pPr>
            <a:r>
              <a:rPr lang="en"/>
              <a:t>Download at </a:t>
            </a:r>
            <a:r>
              <a:rPr lang="en" u="sng">
                <a:hlinkClick r:id="rId3"/>
              </a:rPr>
              <a:t>https://frameshiftconsulting.com/materials/</a:t>
            </a:r>
            <a:endParaRPr/>
          </a:p>
        </p:txBody>
      </p:sp>
      <p:sp>
        <p:nvSpPr>
          <p:cNvPr id="234" name="Google Shape;234;p36"/>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k</a:t>
            </a:r>
            <a:endParaRPr>
              <a:solidFill>
                <a:schemeClr val="dk1"/>
              </a:solidFill>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did you think?</a:t>
            </a:r>
            <a:endParaRPr/>
          </a:p>
        </p:txBody>
      </p:sp>
      <p:sp>
        <p:nvSpPr>
          <p:cNvPr id="240" name="Google Shape;240;p37"/>
          <p:cNvSpPr txBox="1"/>
          <p:nvPr>
            <p:ph idx="1" type="body"/>
          </p:nvPr>
        </p:nvSpPr>
        <p:spPr>
          <a:xfrm>
            <a:off x="311700" y="1266325"/>
            <a:ext cx="53130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you have more or less power than you thought?</a:t>
            </a:r>
            <a:endParaRPr/>
          </a:p>
          <a:p>
            <a:pPr indent="0" lvl="0" marL="0" rtl="0" algn="l">
              <a:spcBef>
                <a:spcPts val="1600"/>
              </a:spcBef>
              <a:spcAft>
                <a:spcPts val="0"/>
              </a:spcAft>
              <a:buNone/>
            </a:pPr>
            <a:r>
              <a:rPr lang="en"/>
              <a:t>Do you have more or less privilege than you thought?</a:t>
            </a:r>
            <a:endParaRPr/>
          </a:p>
          <a:p>
            <a:pPr indent="0" lvl="0" marL="0" rtl="0" algn="l">
              <a:spcBef>
                <a:spcPts val="1600"/>
              </a:spcBef>
              <a:spcAft>
                <a:spcPts val="1600"/>
              </a:spcAft>
              <a:buNone/>
            </a:pPr>
            <a:r>
              <a:rPr lang="en"/>
              <a:t>Any surprises or things you hadn't thought about before?</a:t>
            </a:r>
            <a:endParaRPr/>
          </a:p>
        </p:txBody>
      </p:sp>
      <p:pic>
        <p:nvPicPr>
          <p:cNvPr id="241" name="Google Shape;241;p37"/>
          <p:cNvPicPr preferRelativeResize="0"/>
          <p:nvPr/>
        </p:nvPicPr>
        <p:blipFill rotWithShape="1">
          <a:blip r:embed="rId3">
            <a:alphaModFix/>
          </a:blip>
          <a:srcRect b="13963" l="38998" r="0" t="18967"/>
          <a:stretch/>
        </p:blipFill>
        <p:spPr>
          <a:xfrm>
            <a:off x="5735549" y="631700"/>
            <a:ext cx="3219051" cy="3539149"/>
          </a:xfrm>
          <a:prstGeom prst="rect">
            <a:avLst/>
          </a:prstGeom>
          <a:noFill/>
          <a:ln>
            <a:noFill/>
          </a:ln>
        </p:spPr>
      </p:pic>
      <p:sp>
        <p:nvSpPr>
          <p:cNvPr id="242" name="Google Shape;242;p37"/>
          <p:cNvSpPr txBox="1"/>
          <p:nvPr/>
        </p:nvSpPr>
        <p:spPr>
          <a:xfrm>
            <a:off x="6273177" y="4307275"/>
            <a:ext cx="2143800" cy="37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Open Sans"/>
                <a:ea typeface="Open Sans"/>
                <a:cs typeface="Open Sans"/>
                <a:sym typeface="Open Sans"/>
              </a:rPr>
              <a:t>https://flic.kr/p/H2cL7F</a:t>
            </a:r>
            <a:endParaRPr sz="1200">
              <a:solidFill>
                <a:schemeClr val="dk2"/>
              </a:solidFill>
              <a:latin typeface="Open Sans"/>
              <a:ea typeface="Open Sans"/>
              <a:cs typeface="Open Sans"/>
              <a:sym typeface="Open Sans"/>
            </a:endParaRPr>
          </a:p>
          <a:p>
            <a:pPr indent="0" lvl="0" marL="0" rtl="0" algn="ctr">
              <a:spcBef>
                <a:spcPts val="0"/>
              </a:spcBef>
              <a:spcAft>
                <a:spcPts val="0"/>
              </a:spcAft>
              <a:buNone/>
            </a:pPr>
            <a:r>
              <a:rPr lang="en" sz="1200">
                <a:solidFill>
                  <a:schemeClr val="dk2"/>
                </a:solidFill>
                <a:latin typeface="Open Sans"/>
                <a:ea typeface="Open Sans"/>
                <a:cs typeface="Open Sans"/>
                <a:sym typeface="Open Sans"/>
              </a:rPr>
              <a:t>CC BY-SA jason gessner</a:t>
            </a:r>
            <a:endParaRPr sz="1200">
              <a:solidFill>
                <a:schemeClr val="dk2"/>
              </a:solidFill>
              <a:latin typeface="Open Sans"/>
              <a:ea typeface="Open Sans"/>
              <a:cs typeface="Open Sans"/>
              <a:sym typeface="Open Sans"/>
            </a:endParaRPr>
          </a:p>
        </p:txBody>
      </p:sp>
      <p:sp>
        <p:nvSpPr>
          <p:cNvPr id="243" name="Google Shape;243;p37"/>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k</a:t>
            </a:r>
            <a:endParaRPr>
              <a:solidFill>
                <a:schemeClr val="dk1"/>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Basics of ally skills</a:t>
            </a:r>
            <a:endParaRPr/>
          </a:p>
        </p:txBody>
      </p:sp>
      <p:sp>
        <p:nvSpPr>
          <p:cNvPr id="249" name="Google Shape;249;p38"/>
          <p:cNvSpPr txBox="1"/>
          <p:nvPr>
            <p:ph idx="1" type="body"/>
          </p:nvPr>
        </p:nvSpPr>
        <p:spPr>
          <a:xfrm>
            <a:off x="311700" y="1266325"/>
            <a:ext cx="39351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 short, simple, firm</a:t>
            </a:r>
            <a:endParaRPr/>
          </a:p>
          <a:p>
            <a:pPr indent="0" lvl="0" marL="0" rtl="0" algn="l">
              <a:spcBef>
                <a:spcPts val="1600"/>
              </a:spcBef>
              <a:spcAft>
                <a:spcPts val="0"/>
              </a:spcAft>
              <a:buNone/>
            </a:pPr>
            <a:r>
              <a:rPr lang="en"/>
              <a:t>Don't try to be funny</a:t>
            </a:r>
            <a:endParaRPr/>
          </a:p>
          <a:p>
            <a:pPr indent="0" lvl="0" marL="0" rtl="0" algn="l">
              <a:spcBef>
                <a:spcPts val="1600"/>
              </a:spcBef>
              <a:spcAft>
                <a:spcPts val="0"/>
              </a:spcAft>
              <a:buNone/>
            </a:pPr>
            <a:r>
              <a:rPr lang="en"/>
              <a:t>Play for the audience</a:t>
            </a:r>
            <a:endParaRPr/>
          </a:p>
          <a:p>
            <a:pPr indent="0" lvl="0" marL="0" rtl="0" algn="l">
              <a:spcBef>
                <a:spcPts val="1600"/>
              </a:spcBef>
              <a:spcAft>
                <a:spcPts val="0"/>
              </a:spcAft>
              <a:buNone/>
            </a:pPr>
            <a:r>
              <a:rPr lang="en"/>
              <a:t>Practice simple responses</a:t>
            </a:r>
            <a:endParaRPr/>
          </a:p>
          <a:p>
            <a:pPr indent="0" lvl="0" marL="0" rtl="0" algn="l">
              <a:spcBef>
                <a:spcPts val="1600"/>
              </a:spcBef>
              <a:spcAft>
                <a:spcPts val="1600"/>
              </a:spcAft>
              <a:buNone/>
            </a:pPr>
            <a:r>
              <a:rPr lang="en"/>
              <a:t>Pick your battles</a:t>
            </a:r>
            <a:endParaRPr/>
          </a:p>
        </p:txBody>
      </p:sp>
      <p:pic>
        <p:nvPicPr>
          <p:cNvPr id="250" name="Google Shape;250;p38"/>
          <p:cNvPicPr preferRelativeResize="0"/>
          <p:nvPr/>
        </p:nvPicPr>
        <p:blipFill>
          <a:blip r:embed="rId3">
            <a:alphaModFix/>
          </a:blip>
          <a:stretch>
            <a:fillRect/>
          </a:stretch>
        </p:blipFill>
        <p:spPr>
          <a:xfrm>
            <a:off x="4401650" y="1177838"/>
            <a:ext cx="4198149" cy="2787827"/>
          </a:xfrm>
          <a:prstGeom prst="rect">
            <a:avLst/>
          </a:prstGeom>
          <a:noFill/>
          <a:ln>
            <a:noFill/>
          </a:ln>
        </p:spPr>
      </p:pic>
      <p:sp>
        <p:nvSpPr>
          <p:cNvPr id="251" name="Google Shape;251;p38"/>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v</a:t>
            </a:r>
            <a:endParaRPr>
              <a:solidFill>
                <a:schemeClr val="dk1"/>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While you're trying to help one group, don't be:</a:t>
            </a:r>
            <a:endParaRPr/>
          </a:p>
        </p:txBody>
      </p:sp>
      <p:sp>
        <p:nvSpPr>
          <p:cNvPr id="257" name="Google Shape;257;p39"/>
          <p:cNvSpPr txBox="1"/>
          <p:nvPr>
            <p:ph idx="1" type="body"/>
          </p:nvPr>
        </p:nvSpPr>
        <p:spPr>
          <a:xfrm>
            <a:off x="311700" y="1266175"/>
            <a:ext cx="3999900" cy="2556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chemeClr val="accent3"/>
                </a:solidFill>
              </a:rPr>
              <a:t>✖</a:t>
            </a:r>
            <a:r>
              <a:rPr lang="en" sz="2400"/>
              <a:t> sexist</a:t>
            </a:r>
            <a:endParaRPr sz="2400"/>
          </a:p>
          <a:p>
            <a:pPr indent="0" lvl="0" marL="0" rtl="0" algn="l">
              <a:lnSpc>
                <a:spcPct val="100000"/>
              </a:lnSpc>
              <a:spcBef>
                <a:spcPts val="1600"/>
              </a:spcBef>
              <a:spcAft>
                <a:spcPts val="0"/>
              </a:spcAft>
              <a:buNone/>
            </a:pPr>
            <a:r>
              <a:rPr lang="en" sz="2400">
                <a:solidFill>
                  <a:schemeClr val="accent3"/>
                </a:solidFill>
              </a:rPr>
              <a:t>✖</a:t>
            </a:r>
            <a:r>
              <a:rPr lang="en" sz="2400"/>
              <a:t> homophobic</a:t>
            </a:r>
            <a:endParaRPr sz="2400"/>
          </a:p>
          <a:p>
            <a:pPr indent="0" lvl="0" marL="0" rtl="0" algn="l">
              <a:lnSpc>
                <a:spcPct val="100000"/>
              </a:lnSpc>
              <a:spcBef>
                <a:spcPts val="1600"/>
              </a:spcBef>
              <a:spcAft>
                <a:spcPts val="0"/>
              </a:spcAft>
              <a:buNone/>
            </a:pPr>
            <a:r>
              <a:rPr lang="en" sz="2400">
                <a:solidFill>
                  <a:schemeClr val="accent3"/>
                </a:solidFill>
              </a:rPr>
              <a:t>✖</a:t>
            </a:r>
            <a:r>
              <a:rPr lang="en" sz="2400"/>
              <a:t> transphobic</a:t>
            </a:r>
            <a:endParaRPr sz="2400"/>
          </a:p>
          <a:p>
            <a:pPr indent="0" lvl="0" marL="0" rtl="0" algn="l">
              <a:lnSpc>
                <a:spcPct val="100000"/>
              </a:lnSpc>
              <a:spcBef>
                <a:spcPts val="1600"/>
              </a:spcBef>
              <a:spcAft>
                <a:spcPts val="1600"/>
              </a:spcAft>
              <a:buNone/>
            </a:pPr>
            <a:r>
              <a:rPr lang="en" sz="2400">
                <a:solidFill>
                  <a:schemeClr val="accent3"/>
                </a:solidFill>
              </a:rPr>
              <a:t>✖</a:t>
            </a:r>
            <a:r>
              <a:rPr lang="en" sz="2400"/>
              <a:t> racist</a:t>
            </a:r>
            <a:endParaRPr sz="2400"/>
          </a:p>
        </p:txBody>
      </p:sp>
      <p:sp>
        <p:nvSpPr>
          <p:cNvPr id="258" name="Google Shape;258;p39"/>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v</a:t>
            </a:r>
            <a:endParaRPr>
              <a:solidFill>
                <a:schemeClr val="dk1"/>
              </a:solidFill>
              <a:latin typeface="Open Sans"/>
              <a:ea typeface="Open Sans"/>
              <a:cs typeface="Open Sans"/>
              <a:sym typeface="Open Sans"/>
            </a:endParaRPr>
          </a:p>
        </p:txBody>
      </p:sp>
      <p:sp>
        <p:nvSpPr>
          <p:cNvPr id="259" name="Google Shape;259;p39"/>
          <p:cNvSpPr txBox="1"/>
          <p:nvPr/>
        </p:nvSpPr>
        <p:spPr>
          <a:xfrm>
            <a:off x="311700" y="3732650"/>
            <a:ext cx="7999800" cy="8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i="1" lang="en" sz="2400">
                <a:solidFill>
                  <a:schemeClr val="dk2"/>
                </a:solidFill>
                <a:latin typeface="Open Sans"/>
                <a:ea typeface="Open Sans"/>
                <a:cs typeface="Open Sans"/>
                <a:sym typeface="Open Sans"/>
              </a:rPr>
              <a:t>… and don't criticize people's bodies or attractiveness</a:t>
            </a:r>
            <a:endParaRPr i="1" sz="2400">
              <a:latin typeface="Open Sans"/>
              <a:ea typeface="Open Sans"/>
              <a:cs typeface="Open Sans"/>
              <a:sym typeface="Open Sans"/>
            </a:endParaRPr>
          </a:p>
        </p:txBody>
      </p:sp>
      <p:sp>
        <p:nvSpPr>
          <p:cNvPr id="260" name="Google Shape;260;p39"/>
          <p:cNvSpPr txBox="1"/>
          <p:nvPr>
            <p:ph idx="1" type="body"/>
          </p:nvPr>
        </p:nvSpPr>
        <p:spPr>
          <a:xfrm>
            <a:off x="4311600" y="1266163"/>
            <a:ext cx="3999900" cy="2556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chemeClr val="accent3"/>
                </a:solidFill>
              </a:rPr>
              <a:t>✖</a:t>
            </a:r>
            <a:r>
              <a:rPr lang="en" sz="2400"/>
              <a:t> ableist</a:t>
            </a:r>
            <a:endParaRPr sz="2400"/>
          </a:p>
          <a:p>
            <a:pPr indent="0" lvl="0" marL="0" rtl="0" algn="l">
              <a:lnSpc>
                <a:spcPct val="100000"/>
              </a:lnSpc>
              <a:spcBef>
                <a:spcPts val="1600"/>
              </a:spcBef>
              <a:spcAft>
                <a:spcPts val="0"/>
              </a:spcAft>
              <a:buNone/>
            </a:pPr>
            <a:r>
              <a:rPr lang="en" sz="2400">
                <a:solidFill>
                  <a:schemeClr val="accent3"/>
                </a:solidFill>
              </a:rPr>
              <a:t>✖</a:t>
            </a:r>
            <a:r>
              <a:rPr lang="en" sz="2400"/>
              <a:t> ageist</a:t>
            </a:r>
            <a:endParaRPr sz="2400"/>
          </a:p>
          <a:p>
            <a:pPr indent="0" lvl="0" marL="0" rtl="0" algn="l">
              <a:lnSpc>
                <a:spcPct val="100000"/>
              </a:lnSpc>
              <a:spcBef>
                <a:spcPts val="1600"/>
              </a:spcBef>
              <a:spcAft>
                <a:spcPts val="0"/>
              </a:spcAft>
              <a:buNone/>
            </a:pPr>
            <a:r>
              <a:rPr lang="en" sz="2400">
                <a:solidFill>
                  <a:schemeClr val="accent3"/>
                </a:solidFill>
              </a:rPr>
              <a:t>✖</a:t>
            </a:r>
            <a:r>
              <a:rPr lang="en" sz="2400"/>
              <a:t> classist</a:t>
            </a:r>
            <a:endParaRPr sz="2400"/>
          </a:p>
          <a:p>
            <a:pPr indent="0" lvl="0" marL="0" rtl="0" algn="l">
              <a:lnSpc>
                <a:spcPct val="100000"/>
              </a:lnSpc>
              <a:spcBef>
                <a:spcPts val="1600"/>
              </a:spcBef>
              <a:spcAft>
                <a:spcPts val="1600"/>
              </a:spcAft>
              <a:buNone/>
            </a:pPr>
            <a:r>
              <a:rPr lang="en" sz="2400">
                <a:solidFill>
                  <a:schemeClr val="accent3"/>
                </a:solidFill>
              </a:rPr>
              <a:t>✖</a:t>
            </a:r>
            <a:r>
              <a:rPr lang="en" sz="2400"/>
              <a:t> casteist</a:t>
            </a:r>
            <a:endParaRPr sz="24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0"/>
          <p:cNvSpPr txBox="1"/>
          <p:nvPr>
            <p:ph type="title"/>
          </p:nvPr>
        </p:nvSpPr>
        <p:spPr>
          <a:xfrm>
            <a:off x="643200" y="1392050"/>
            <a:ext cx="7857600" cy="3166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chemeClr val="accent3"/>
                </a:solidFill>
              </a:rPr>
              <a:t>What if I make a minor mistake?</a:t>
            </a:r>
            <a:endParaRPr sz="4800">
              <a:solidFill>
                <a:schemeClr val="accent3"/>
              </a:solidFill>
            </a:endParaRPr>
          </a:p>
          <a:p>
            <a:pPr indent="0" lvl="0" marL="0" rtl="0" algn="ctr">
              <a:spcBef>
                <a:spcPts val="0"/>
              </a:spcBef>
              <a:spcAft>
                <a:spcPts val="0"/>
              </a:spcAft>
              <a:buNone/>
            </a:pPr>
            <a:r>
              <a:t/>
            </a:r>
            <a:endParaRPr/>
          </a:p>
          <a:p>
            <a:pPr indent="0" lvl="0" marL="0" rtl="0" algn="ctr">
              <a:spcBef>
                <a:spcPts val="0"/>
              </a:spcBef>
              <a:spcAft>
                <a:spcPts val="0"/>
              </a:spcAft>
              <a:buNone/>
            </a:pPr>
            <a:r>
              <a:rPr lang="en" sz="4800">
                <a:solidFill>
                  <a:schemeClr val="lt1"/>
                </a:solidFill>
              </a:rPr>
              <a:t>Acknowledge, apologize,</a:t>
            </a:r>
            <a:endParaRPr sz="4800">
              <a:solidFill>
                <a:schemeClr val="lt1"/>
              </a:solidFill>
            </a:endParaRPr>
          </a:p>
          <a:p>
            <a:pPr indent="0" lvl="0" marL="0" rtl="0" algn="ctr">
              <a:spcBef>
                <a:spcPts val="0"/>
              </a:spcBef>
              <a:spcAft>
                <a:spcPts val="0"/>
              </a:spcAft>
              <a:buNone/>
            </a:pPr>
            <a:r>
              <a:rPr lang="en" sz="4800">
                <a:solidFill>
                  <a:schemeClr val="lt1"/>
                </a:solidFill>
              </a:rPr>
              <a:t>and move on.</a:t>
            </a:r>
            <a:endParaRPr sz="4800">
              <a:solidFill>
                <a:schemeClr val="lt1"/>
              </a:solidFill>
            </a:endParaRPr>
          </a:p>
        </p:txBody>
      </p:sp>
      <p:sp>
        <p:nvSpPr>
          <p:cNvPr id="266" name="Google Shape;266;p40"/>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k</a:t>
            </a:r>
            <a:endParaRPr>
              <a:solidFill>
                <a:schemeClr val="dk1"/>
              </a:solidFill>
              <a:latin typeface="Open Sans"/>
              <a:ea typeface="Open Sans"/>
              <a:cs typeface="Open Sans"/>
              <a:sym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Valerie's mistakes: "You guys"</a:t>
            </a:r>
            <a:endParaRPr/>
          </a:p>
        </p:txBody>
      </p:sp>
      <p:pic>
        <p:nvPicPr>
          <p:cNvPr id="272" name="Google Shape;272;p41"/>
          <p:cNvPicPr preferRelativeResize="0"/>
          <p:nvPr/>
        </p:nvPicPr>
        <p:blipFill>
          <a:blip r:embed="rId3">
            <a:alphaModFix/>
          </a:blip>
          <a:stretch>
            <a:fillRect/>
          </a:stretch>
        </p:blipFill>
        <p:spPr>
          <a:xfrm>
            <a:off x="1394838" y="1152425"/>
            <a:ext cx="6354333" cy="3686275"/>
          </a:xfrm>
          <a:prstGeom prst="rect">
            <a:avLst/>
          </a:prstGeom>
          <a:noFill/>
          <a:ln>
            <a:noFill/>
          </a:ln>
        </p:spPr>
      </p:pic>
      <p:sp>
        <p:nvSpPr>
          <p:cNvPr id="273" name="Google Shape;273;p41"/>
          <p:cNvSpPr txBox="1"/>
          <p:nvPr/>
        </p:nvSpPr>
        <p:spPr>
          <a:xfrm>
            <a:off x="2780076" y="4462500"/>
            <a:ext cx="2757300" cy="37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Open Sans"/>
                <a:ea typeface="Open Sans"/>
                <a:cs typeface="Open Sans"/>
                <a:sym typeface="Open Sans"/>
              </a:rPr>
              <a:t>CC BY-SA Jenna St Martin photo</a:t>
            </a:r>
            <a:endParaRPr sz="1200">
              <a:solidFill>
                <a:schemeClr val="dk2"/>
              </a:solidFill>
              <a:latin typeface="Open Sans"/>
              <a:ea typeface="Open Sans"/>
              <a:cs typeface="Open Sans"/>
              <a:sym typeface="Open Sans"/>
            </a:endParaRPr>
          </a:p>
        </p:txBody>
      </p:sp>
      <p:sp>
        <p:nvSpPr>
          <p:cNvPr id="274" name="Google Shape;274;p41"/>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v</a:t>
            </a:r>
            <a:endParaRPr>
              <a:solidFill>
                <a:schemeClr val="dk1"/>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Schedule - day 1</a:t>
            </a:r>
            <a:endParaRPr/>
          </a:p>
        </p:txBody>
      </p:sp>
      <p:sp>
        <p:nvSpPr>
          <p:cNvPr id="80" name="Google Shape;80;p1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Char char="●"/>
            </a:pPr>
            <a:r>
              <a:rPr lang="en"/>
              <a:t>Introduction</a:t>
            </a:r>
            <a:endParaRPr/>
          </a:p>
          <a:p>
            <a:pPr indent="-381000" lvl="0" marL="457200" rtl="0" algn="l">
              <a:lnSpc>
                <a:spcPct val="115000"/>
              </a:lnSpc>
              <a:spcBef>
                <a:spcPts val="0"/>
              </a:spcBef>
              <a:spcAft>
                <a:spcPts val="0"/>
              </a:spcAft>
              <a:buSzPts val="2400"/>
              <a:buChar char="●"/>
            </a:pPr>
            <a:r>
              <a:rPr lang="en"/>
              <a:t>Brief review of Ally Skills Workshop slides</a:t>
            </a:r>
            <a:endParaRPr/>
          </a:p>
          <a:p>
            <a:pPr indent="-381000" lvl="0" marL="457200" rtl="0" algn="l">
              <a:lnSpc>
                <a:spcPct val="115000"/>
              </a:lnSpc>
              <a:spcBef>
                <a:spcPts val="0"/>
              </a:spcBef>
              <a:spcAft>
                <a:spcPts val="0"/>
              </a:spcAft>
              <a:buSzPts val="2400"/>
              <a:buChar char="●"/>
            </a:pPr>
            <a:r>
              <a:rPr lang="en"/>
              <a:t>Optional example scenario facilitation</a:t>
            </a:r>
            <a:endParaRPr/>
          </a:p>
          <a:p>
            <a:pPr indent="-381000" lvl="0" marL="457200" rtl="0" algn="l">
              <a:lnSpc>
                <a:spcPct val="115000"/>
              </a:lnSpc>
              <a:spcBef>
                <a:spcPts val="0"/>
              </a:spcBef>
              <a:spcAft>
                <a:spcPts val="0"/>
              </a:spcAft>
              <a:buSzPts val="2400"/>
              <a:buChar char="●"/>
            </a:pPr>
            <a:r>
              <a:rPr lang="en"/>
              <a:t>In-depth review of Ally Skills Workshop</a:t>
            </a:r>
            <a:endParaRPr i="1"/>
          </a:p>
          <a:p>
            <a:pPr indent="-381000" lvl="0" marL="457200" rtl="0" algn="l">
              <a:lnSpc>
                <a:spcPct val="115000"/>
              </a:lnSpc>
              <a:spcBef>
                <a:spcPts val="0"/>
              </a:spcBef>
              <a:spcAft>
                <a:spcPts val="0"/>
              </a:spcAft>
              <a:buSzPts val="2400"/>
              <a:buChar char="●"/>
            </a:pPr>
            <a:r>
              <a:rPr lang="en"/>
              <a:t>How to teach the workshop - exercises </a:t>
            </a:r>
            <a:endParaRPr/>
          </a:p>
          <a:p>
            <a:pPr indent="-381000" lvl="0" marL="457200" rtl="0" algn="l">
              <a:lnSpc>
                <a:spcPct val="115000"/>
              </a:lnSpc>
              <a:spcBef>
                <a:spcPts val="0"/>
              </a:spcBef>
              <a:spcAft>
                <a:spcPts val="0"/>
              </a:spcAft>
              <a:buSzPts val="2400"/>
              <a:buChar char="●"/>
            </a:pPr>
            <a:r>
              <a:rPr lang="en"/>
              <a:t>Q&amp;A</a:t>
            </a:r>
            <a:endParaRPr i="1"/>
          </a:p>
          <a:p>
            <a:pPr indent="0" lvl="0" marL="0" rtl="0" algn="l">
              <a:lnSpc>
                <a:spcPct val="115000"/>
              </a:lnSpc>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Help us create a safer space</a:t>
            </a:r>
            <a:endParaRPr/>
          </a:p>
        </p:txBody>
      </p:sp>
      <p:sp>
        <p:nvSpPr>
          <p:cNvPr id="280" name="Google Shape;280;p4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You may leave or return at any time without explanation</a:t>
            </a:r>
            <a:endParaRPr/>
          </a:p>
          <a:p>
            <a:pPr indent="0" lvl="0" marL="0" rtl="0" algn="l">
              <a:lnSpc>
                <a:spcPct val="100000"/>
              </a:lnSpc>
              <a:spcBef>
                <a:spcPts val="1600"/>
              </a:spcBef>
              <a:spcAft>
                <a:spcPts val="0"/>
              </a:spcAft>
              <a:buNone/>
            </a:pPr>
            <a:r>
              <a:rPr lang="en"/>
              <a:t>This workshop is designed to be voluntary</a:t>
            </a:r>
            <a:endParaRPr/>
          </a:p>
          <a:p>
            <a:pPr indent="0" lvl="0" marL="0" rtl="0" algn="l">
              <a:lnSpc>
                <a:spcPct val="100000"/>
              </a:lnSpc>
              <a:spcBef>
                <a:spcPts val="1600"/>
              </a:spcBef>
              <a:spcAft>
                <a:spcPts val="0"/>
              </a:spcAft>
              <a:buNone/>
            </a:pPr>
            <a:r>
              <a:rPr lang="en"/>
              <a:t>You only have to share if you feel comfortable doing so</a:t>
            </a:r>
            <a:endParaRPr/>
          </a:p>
          <a:p>
            <a:pPr indent="0" lvl="0" marL="0" rtl="0" algn="l">
              <a:lnSpc>
                <a:spcPct val="100000"/>
              </a:lnSpc>
              <a:spcBef>
                <a:spcPts val="1600"/>
              </a:spcBef>
              <a:spcAft>
                <a:spcPts val="0"/>
              </a:spcAft>
              <a:buNone/>
            </a:pPr>
            <a:r>
              <a:rPr lang="en"/>
              <a:t>Please anonymize stories if you can</a:t>
            </a:r>
            <a:endParaRPr/>
          </a:p>
          <a:p>
            <a:pPr indent="0" lvl="0" marL="0" rtl="0" algn="l">
              <a:lnSpc>
                <a:spcPct val="100000"/>
              </a:lnSpc>
              <a:spcBef>
                <a:spcPts val="1600"/>
              </a:spcBef>
              <a:spcAft>
                <a:spcPts val="0"/>
              </a:spcAft>
              <a:buNone/>
            </a:pPr>
            <a:r>
              <a:rPr lang="en"/>
              <a:t>Joining groups is optional</a:t>
            </a:r>
            <a:endParaRPr/>
          </a:p>
          <a:p>
            <a:pPr indent="0" lvl="0" marL="0" rtl="0" algn="l">
              <a:lnSpc>
                <a:spcPct val="100000"/>
              </a:lnSpc>
              <a:spcBef>
                <a:spcPts val="1600"/>
              </a:spcBef>
              <a:spcAft>
                <a:spcPts val="1600"/>
              </a:spcAft>
              <a:buNone/>
            </a:pPr>
            <a:r>
              <a:rPr lang="en"/>
              <a:t>Tell us if you should not be in a group with someone</a:t>
            </a:r>
            <a:endParaRPr/>
          </a:p>
        </p:txBody>
      </p:sp>
      <p:sp>
        <p:nvSpPr>
          <p:cNvPr id="281" name="Google Shape;281;p42"/>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v</a:t>
            </a:r>
            <a:endParaRPr>
              <a:solidFill>
                <a:schemeClr val="dk1"/>
              </a:solidFill>
              <a:latin typeface="Open Sans"/>
              <a:ea typeface="Open Sans"/>
              <a:cs typeface="Open Sans"/>
              <a:sym typeface="Ope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Preparing for group discussion</a:t>
            </a:r>
            <a:endParaRPr/>
          </a:p>
        </p:txBody>
      </p:sp>
      <p:sp>
        <p:nvSpPr>
          <p:cNvPr id="287" name="Google Shape;287;p4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Each group will choose a </a:t>
            </a:r>
            <a:r>
              <a:rPr b="1" lang="en"/>
              <a:t>note-taker</a:t>
            </a:r>
            <a:r>
              <a:rPr lang="en"/>
              <a:t> and </a:t>
            </a:r>
            <a:r>
              <a:rPr b="1" lang="en"/>
              <a:t>moderator</a:t>
            </a:r>
            <a:r>
              <a:rPr lang="en"/>
              <a:t> </a:t>
            </a:r>
            <a:endParaRPr/>
          </a:p>
          <a:p>
            <a:pPr indent="0" lvl="0" marL="0" rtl="0" algn="l">
              <a:lnSpc>
                <a:spcPct val="100000"/>
              </a:lnSpc>
              <a:spcBef>
                <a:spcPts val="1600"/>
              </a:spcBef>
              <a:spcAft>
                <a:spcPts val="0"/>
              </a:spcAft>
              <a:buNone/>
            </a:pPr>
            <a:r>
              <a:rPr lang="en"/>
              <a:t>Moderator interrupts people who are speaking too much and invite others to speak</a:t>
            </a:r>
            <a:endParaRPr/>
          </a:p>
          <a:p>
            <a:pPr indent="0" lvl="0" marL="0" rtl="0" algn="l">
              <a:lnSpc>
                <a:spcPct val="100000"/>
              </a:lnSpc>
              <a:spcBef>
                <a:spcPts val="1600"/>
              </a:spcBef>
              <a:spcAft>
                <a:spcPts val="0"/>
              </a:spcAft>
              <a:buNone/>
            </a:pPr>
            <a:r>
              <a:rPr lang="en"/>
              <a:t>Feel free to moderate the moderator! 🙂</a:t>
            </a:r>
            <a:endParaRPr/>
          </a:p>
          <a:p>
            <a:pPr indent="0" lvl="0" marL="0" rtl="0" algn="l">
              <a:lnSpc>
                <a:spcPct val="100000"/>
              </a:lnSpc>
              <a:spcBef>
                <a:spcPts val="1600"/>
              </a:spcBef>
              <a:spcAft>
                <a:spcPts val="0"/>
              </a:spcAft>
              <a:buNone/>
            </a:pPr>
            <a:r>
              <a:rPr lang="en"/>
              <a:t>Note-taker writes a short summary of what you talked about and reports out when you return</a:t>
            </a:r>
            <a:endParaRPr/>
          </a:p>
          <a:p>
            <a:pPr indent="0" lvl="0" marL="0" rtl="0" algn="l">
              <a:lnSpc>
                <a:spcPct val="100000"/>
              </a:lnSpc>
              <a:spcBef>
                <a:spcPts val="1600"/>
              </a:spcBef>
              <a:spcAft>
                <a:spcPts val="1600"/>
              </a:spcAft>
              <a:buNone/>
            </a:pPr>
            <a:r>
              <a:rPr lang="en"/>
              <a:t>Do not volunteer to be note-taker more than once!</a:t>
            </a:r>
            <a:endParaRPr/>
          </a:p>
        </p:txBody>
      </p:sp>
      <p:sp>
        <p:nvSpPr>
          <p:cNvPr id="288" name="Google Shape;288;p43"/>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v</a:t>
            </a:r>
            <a:endParaRPr>
              <a:solidFill>
                <a:schemeClr val="dk1"/>
              </a:solidFill>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DREADED GROUP CHOOSING TIME</a:t>
            </a:r>
            <a:endParaRPr/>
          </a:p>
        </p:txBody>
      </p:sp>
      <p:sp>
        <p:nvSpPr>
          <p:cNvPr id="294" name="Google Shape;294;p4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Form groups of 4 - 6 people</a:t>
            </a:r>
            <a:endParaRPr/>
          </a:p>
          <a:p>
            <a:pPr indent="0" lvl="0" marL="0" rtl="0" algn="l">
              <a:spcBef>
                <a:spcPts val="1600"/>
              </a:spcBef>
              <a:spcAft>
                <a:spcPts val="0"/>
              </a:spcAft>
              <a:buNone/>
            </a:pPr>
            <a:r>
              <a:rPr lang="en"/>
              <a:t>Groups that are more diverse have better discussions</a:t>
            </a:r>
            <a:endParaRPr/>
          </a:p>
          <a:p>
            <a:pPr indent="0" lvl="0" marL="0" rtl="0" algn="l">
              <a:spcBef>
                <a:spcPts val="1600"/>
              </a:spcBef>
              <a:spcAft>
                <a:spcPts val="0"/>
              </a:spcAft>
              <a:buNone/>
            </a:pPr>
            <a:r>
              <a:rPr lang="en"/>
              <a:t>Changing groups at breaks is encouraged</a:t>
            </a:r>
            <a:endParaRPr/>
          </a:p>
          <a:p>
            <a:pPr indent="0" lvl="0" marL="0" rtl="0" algn="l">
              <a:spcBef>
                <a:spcPts val="1600"/>
              </a:spcBef>
              <a:spcAft>
                <a:spcPts val="0"/>
              </a:spcAft>
              <a:buNone/>
            </a:pPr>
            <a:r>
              <a:rPr lang="en"/>
              <a:t>Try not to sit with people you usually talk to</a:t>
            </a:r>
            <a:endParaRPr/>
          </a:p>
          <a:p>
            <a:pPr indent="0" lvl="0" marL="0" rtl="0" algn="l">
              <a:spcBef>
                <a:spcPts val="1600"/>
              </a:spcBef>
              <a:spcAft>
                <a:spcPts val="1600"/>
              </a:spcAft>
              <a:buNone/>
            </a:pPr>
            <a:r>
              <a:rPr lang="en"/>
              <a:t>Introduce yourself with one (1) sentence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few more tips for group discussion</a:t>
            </a:r>
            <a:endParaRPr/>
          </a:p>
        </p:txBody>
      </p:sp>
      <p:sp>
        <p:nvSpPr>
          <p:cNvPr id="300" name="Google Shape;300;p4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There aren't any misleading scenarios</a:t>
            </a:r>
            <a:endParaRPr/>
          </a:p>
          <a:p>
            <a:pPr indent="0" lvl="0" marL="0" rtl="0" algn="l">
              <a:lnSpc>
                <a:spcPct val="100000"/>
              </a:lnSpc>
              <a:spcBef>
                <a:spcPts val="1600"/>
              </a:spcBef>
              <a:spcAft>
                <a:spcPts val="0"/>
              </a:spcAft>
              <a:buNone/>
            </a:pPr>
            <a:r>
              <a:rPr lang="en"/>
              <a:t>"You" in the scenario means "a potential ally"</a:t>
            </a:r>
            <a:endParaRPr/>
          </a:p>
          <a:p>
            <a:pPr indent="0" lvl="0" marL="0" rtl="0" algn="l">
              <a:lnSpc>
                <a:spcPct val="100000"/>
              </a:lnSpc>
              <a:spcBef>
                <a:spcPts val="1600"/>
              </a:spcBef>
              <a:spcAft>
                <a:spcPts val="0"/>
              </a:spcAft>
              <a:buNone/>
            </a:pPr>
            <a:r>
              <a:rPr lang="en"/>
              <a:t>Focus on </a:t>
            </a:r>
            <a:r>
              <a:rPr b="1" lang="en"/>
              <a:t>what an ally can do</a:t>
            </a:r>
            <a:endParaRPr b="1"/>
          </a:p>
          <a:p>
            <a:pPr indent="0" lvl="0" marL="0" rtl="0" algn="l">
              <a:lnSpc>
                <a:spcPct val="100000"/>
              </a:lnSpc>
              <a:spcBef>
                <a:spcPts val="1600"/>
              </a:spcBef>
              <a:spcAft>
                <a:spcPts val="0"/>
              </a:spcAft>
              <a:buNone/>
            </a:pPr>
            <a:r>
              <a:rPr lang="en"/>
              <a:t>If necessary, make up additional details</a:t>
            </a:r>
            <a:endParaRPr/>
          </a:p>
          <a:p>
            <a:pPr indent="0" lvl="0" marL="0" rtl="0" algn="l">
              <a:lnSpc>
                <a:spcPct val="100000"/>
              </a:lnSpc>
              <a:spcBef>
                <a:spcPts val="1600"/>
              </a:spcBef>
              <a:spcAft>
                <a:spcPts val="0"/>
              </a:spcAft>
              <a:buNone/>
            </a:pPr>
            <a:r>
              <a:rPr lang="en"/>
              <a:t>When you get the 1 minute warning, keep talking!</a:t>
            </a:r>
            <a:endParaRPr/>
          </a:p>
          <a:p>
            <a:pPr indent="0" lvl="0" marL="0" rtl="0" algn="l">
              <a:lnSpc>
                <a:spcPct val="100000"/>
              </a:lnSpc>
              <a:spcBef>
                <a:spcPts val="1600"/>
              </a:spcBef>
              <a:spcAft>
                <a:spcPts val="1600"/>
              </a:spcAft>
              <a:buNone/>
            </a:pPr>
            <a:r>
              <a:rPr lang="en"/>
              <a:t>Note-taker: don't use the breakout group chat for notes</a:t>
            </a:r>
            <a:endParaRPr/>
          </a:p>
        </p:txBody>
      </p:sp>
      <p:sp>
        <p:nvSpPr>
          <p:cNvPr id="301" name="Google Shape;301;p45"/>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v</a:t>
            </a:r>
            <a:endParaRPr>
              <a:solidFill>
                <a:schemeClr val="dk1"/>
              </a:solidFill>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6"/>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Scenarios &amp; group discussion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7"/>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Vote: Do the example scenario facilitation?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Scenario: What could an ally do?</a:t>
            </a:r>
            <a:endParaRPr/>
          </a:p>
        </p:txBody>
      </p:sp>
      <p:sp>
        <p:nvSpPr>
          <p:cNvPr id="317" name="Google Shape;317;p48"/>
          <p:cNvSpPr txBox="1"/>
          <p:nvPr>
            <p:ph idx="1" type="body"/>
          </p:nvPr>
        </p:nvSpPr>
        <p:spPr>
          <a:xfrm>
            <a:off x="311700" y="1266325"/>
            <a:ext cx="8520600" cy="3302700"/>
          </a:xfrm>
          <a:prstGeom prst="rect">
            <a:avLst/>
          </a:prstGeom>
        </p:spPr>
        <p:txBody>
          <a:bodyPr anchorCtr="0" anchor="ctr" bIns="91425" lIns="91425" spcFirstLastPara="1" rIns="91425" wrap="square" tIns="91425">
            <a:noAutofit/>
          </a:bodyPr>
          <a:lstStyle/>
          <a:p>
            <a:pPr indent="0" lvl="0" marL="457200" rtl="0" algn="l">
              <a:spcBef>
                <a:spcPts val="0"/>
              </a:spcBef>
              <a:spcAft>
                <a:spcPts val="0"/>
              </a:spcAft>
              <a:buNone/>
            </a:pPr>
            <a:r>
              <a:rPr lang="en"/>
              <a:t>At a meeting, a woman makes a suggestion, but no one picks up on it. Later on in the meeting, a man makes the same suggestion and is given credit for it.</a:t>
            </a:r>
            <a:endParaRPr/>
          </a:p>
          <a:p>
            <a:pPr indent="0" lvl="0" marL="457200" rtl="0" algn="l">
              <a:spcBef>
                <a:spcPts val="1600"/>
              </a:spcBef>
              <a:spcAft>
                <a:spcPts val="1600"/>
              </a:spcAft>
              <a:buNone/>
            </a:pPr>
            <a:r>
              <a:rPr i="1" lang="en"/>
              <a:t>Remember, choose your notetaker and moderator!</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Tip: Effective and just meetings have structure</a:t>
            </a:r>
            <a:endParaRPr/>
          </a:p>
        </p:txBody>
      </p:sp>
      <p:sp>
        <p:nvSpPr>
          <p:cNvPr id="323" name="Google Shape;323;p4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Meetings without explicit structure inherit structure from society, reinforcing systems of oppression</a:t>
            </a:r>
            <a:endParaRPr/>
          </a:p>
          <a:p>
            <a:pPr indent="0" lvl="0" marL="0" rtl="0" algn="l">
              <a:spcBef>
                <a:spcPts val="1600"/>
              </a:spcBef>
              <a:spcAft>
                <a:spcPts val="0"/>
              </a:spcAft>
              <a:buNone/>
            </a:pPr>
            <a:r>
              <a:rPr lang="en"/>
              <a:t>Use structure to fight oppression: agenda, meeting roles, reserved speaking time, hand signals, etc.</a:t>
            </a:r>
            <a:endParaRPr/>
          </a:p>
          <a:p>
            <a:pPr indent="0" lvl="0" marL="0" rtl="0" algn="l">
              <a:spcBef>
                <a:spcPts val="1600"/>
              </a:spcBef>
              <a:spcAft>
                <a:spcPts val="0"/>
              </a:spcAft>
              <a:buNone/>
            </a:pPr>
            <a:r>
              <a:rPr lang="en"/>
              <a:t>Useful meeting roles: facilitator, moderator, note-taker, timekeeper</a:t>
            </a:r>
            <a:endParaRPr/>
          </a:p>
          <a:p>
            <a:pPr indent="0" lvl="0" marL="0" rtl="0" algn="l">
              <a:spcBef>
                <a:spcPts val="1600"/>
              </a:spcBef>
              <a:spcAft>
                <a:spcPts val="1600"/>
              </a:spcAft>
              <a:buNone/>
            </a:pPr>
            <a:r>
              <a:rPr lang="en" u="sng">
                <a:hlinkClick r:id="rId3"/>
              </a:rPr>
              <a:t>https://frameshiftconsulting.com/meeting-skills/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5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is speaking in your group?</a:t>
            </a:r>
            <a:endParaRPr/>
          </a:p>
        </p:txBody>
      </p:sp>
      <p:sp>
        <p:nvSpPr>
          <p:cNvPr id="329" name="Google Shape;329;p5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is speaking most in your group?</a:t>
            </a:r>
            <a:endParaRPr/>
          </a:p>
          <a:p>
            <a:pPr indent="0" lvl="0" marL="0" rtl="0" algn="l">
              <a:spcBef>
                <a:spcPts val="1600"/>
              </a:spcBef>
              <a:spcAft>
                <a:spcPts val="0"/>
              </a:spcAft>
              <a:buNone/>
            </a:pPr>
            <a:r>
              <a:rPr lang="en"/>
              <a:t>Is someone having difficulty being heard?</a:t>
            </a:r>
            <a:endParaRPr/>
          </a:p>
          <a:p>
            <a:pPr indent="0" lvl="0" marL="0" rtl="0" algn="l">
              <a:spcBef>
                <a:spcPts val="1600"/>
              </a:spcBef>
              <a:spcAft>
                <a:spcPts val="0"/>
              </a:spcAft>
              <a:buNone/>
            </a:pPr>
            <a:r>
              <a:rPr lang="en"/>
              <a:t>Are there patterns related to gender, race, age, or anything else?</a:t>
            </a:r>
            <a:endParaRPr/>
          </a:p>
          <a:p>
            <a:pPr indent="0" lvl="0" marL="0" rtl="0" algn="l">
              <a:spcBef>
                <a:spcPts val="1600"/>
              </a:spcBef>
              <a:spcAft>
                <a:spcPts val="0"/>
              </a:spcAft>
              <a:buNone/>
            </a:pPr>
            <a:r>
              <a:rPr lang="en"/>
              <a:t>How do these discussions compare to ones you have in other contexts?</a:t>
            </a:r>
            <a:endParaRPr/>
          </a:p>
          <a:p>
            <a:pPr indent="0" lvl="0" marL="0" rtl="0" algn="l">
              <a:spcBef>
                <a:spcPts val="1600"/>
              </a:spcBef>
              <a:spcAft>
                <a:spcPts val="160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1"/>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i="1" lang="en"/>
              <a:t>2-4</a:t>
            </a:r>
            <a:r>
              <a:rPr i="1" lang="en"/>
              <a:t> more scenarios</a:t>
            </a:r>
            <a:endParaRPr i="1"/>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Schedule - day 2</a:t>
            </a:r>
            <a:endParaRPr/>
          </a:p>
        </p:txBody>
      </p:sp>
      <p:sp>
        <p:nvSpPr>
          <p:cNvPr id="86" name="Google Shape;86;p1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Char char="●"/>
            </a:pPr>
            <a:r>
              <a:rPr lang="en"/>
              <a:t>Reframing questions exercise</a:t>
            </a:r>
            <a:endParaRPr/>
          </a:p>
          <a:p>
            <a:pPr indent="-381000" lvl="0" marL="457200" rtl="0" algn="l">
              <a:lnSpc>
                <a:spcPct val="115000"/>
              </a:lnSpc>
              <a:spcBef>
                <a:spcPts val="0"/>
              </a:spcBef>
              <a:spcAft>
                <a:spcPts val="0"/>
              </a:spcAft>
              <a:buSzPts val="2400"/>
              <a:buChar char="●"/>
            </a:pPr>
            <a:r>
              <a:rPr lang="en"/>
              <a:t>Students teach scenarios</a:t>
            </a:r>
            <a:endParaRPr/>
          </a:p>
          <a:p>
            <a:pPr indent="-381000" lvl="0" marL="457200" rtl="0" algn="l">
              <a:lnSpc>
                <a:spcPct val="115000"/>
              </a:lnSpc>
              <a:spcBef>
                <a:spcPts val="0"/>
              </a:spcBef>
              <a:spcAft>
                <a:spcPts val="0"/>
              </a:spcAft>
              <a:buSzPts val="2400"/>
              <a:buChar char="●"/>
            </a:pPr>
            <a:r>
              <a:rPr lang="en"/>
              <a:t>Q&amp;A session &amp; freeform discussion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Goal-setting exercise</a:t>
            </a:r>
            <a:endParaRPr/>
          </a:p>
        </p:txBody>
      </p:sp>
      <p:sp>
        <p:nvSpPr>
          <p:cNvPr id="340" name="Google Shape;340;p5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Start planning how to use ally skills in your life!</a:t>
            </a:r>
            <a:endParaRPr/>
          </a:p>
          <a:p>
            <a:pPr indent="0" lvl="0" marL="0" rtl="0" algn="l">
              <a:spcBef>
                <a:spcPts val="1600"/>
              </a:spcBef>
              <a:spcAft>
                <a:spcPts val="0"/>
              </a:spcAft>
              <a:buNone/>
            </a:pPr>
            <a:r>
              <a:rPr lang="en"/>
              <a:t>Download the goal-setting exercise: </a:t>
            </a:r>
            <a:r>
              <a:rPr lang="en" u="sng">
                <a:hlinkClick r:id="rId3"/>
              </a:rPr>
              <a:t>https://frameshiftconsulting.com/#materials</a:t>
            </a:r>
            <a:endParaRPr/>
          </a:p>
          <a:p>
            <a:pPr indent="0" lvl="0" marL="0" rtl="0" algn="l">
              <a:spcBef>
                <a:spcPts val="1600"/>
              </a:spcBef>
              <a:spcAft>
                <a:spcPts val="0"/>
              </a:spcAft>
              <a:buNone/>
            </a:pPr>
            <a:r>
              <a:rPr lang="en"/>
              <a:t>Spend 5 minutes filling it out</a:t>
            </a:r>
            <a:endParaRPr/>
          </a:p>
          <a:p>
            <a:pPr indent="0" lvl="0" marL="0" rtl="0" algn="l">
              <a:spcBef>
                <a:spcPts val="1600"/>
              </a:spcBef>
              <a:spcAft>
                <a:spcPts val="1600"/>
              </a:spcAft>
              <a:buNone/>
            </a:pPr>
            <a:r>
              <a:rPr lang="en"/>
              <a:t>Type "done" in chat when you are done</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Advanced ally skills</a:t>
            </a:r>
            <a:endParaRPr/>
          </a:p>
        </p:txBody>
      </p:sp>
      <p:sp>
        <p:nvSpPr>
          <p:cNvPr id="346" name="Google Shape;346;p5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Speak less, listen more - except when speaking is risky</a:t>
            </a:r>
            <a:endParaRPr/>
          </a:p>
          <a:p>
            <a:pPr indent="0" lvl="0" marL="0" rtl="0" algn="l">
              <a:spcBef>
                <a:spcPts val="1600"/>
              </a:spcBef>
              <a:spcAft>
                <a:spcPts val="0"/>
              </a:spcAft>
              <a:buNone/>
            </a:pPr>
            <a:r>
              <a:rPr lang="en"/>
              <a:t>Treat ally actions as bare minimum expectation</a:t>
            </a:r>
            <a:endParaRPr/>
          </a:p>
          <a:p>
            <a:pPr indent="0" lvl="0" marL="0" rtl="0" algn="l">
              <a:spcBef>
                <a:spcPts val="1600"/>
              </a:spcBef>
              <a:spcAft>
                <a:spcPts val="0"/>
              </a:spcAft>
              <a:buNone/>
            </a:pPr>
            <a:r>
              <a:rPr lang="en"/>
              <a:t>Follow and support leaders from marginalized groups</a:t>
            </a:r>
            <a:endParaRPr/>
          </a:p>
          <a:p>
            <a:pPr indent="0" lvl="0" marL="0" rtl="0" algn="l">
              <a:spcBef>
                <a:spcPts val="1600"/>
              </a:spcBef>
              <a:spcAft>
                <a:spcPts val="0"/>
              </a:spcAft>
              <a:buNone/>
            </a:pPr>
            <a:r>
              <a:rPr lang="en"/>
              <a:t>Follow your discomfort: if something makes you feel bad, find out more and understand why before reacting</a:t>
            </a:r>
            <a:endParaRPr/>
          </a:p>
          <a:p>
            <a:pPr indent="0" lvl="0" marL="0" rtl="0" algn="l">
              <a:spcBef>
                <a:spcPts val="1600"/>
              </a:spcBef>
              <a:spcAft>
                <a:spcPts val="1600"/>
              </a:spcAft>
              <a:buNone/>
            </a:pPr>
            <a:r>
              <a:rPr lang="en"/>
              <a:t>When you make a mistake, acknowledge, apologize, and move on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4"/>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Ally Skills Workshop</a:t>
            </a:r>
            <a:endParaRPr sz="2400"/>
          </a:p>
          <a:p>
            <a:pPr indent="0" lvl="0" marL="0" rtl="0" algn="ctr">
              <a:spcBef>
                <a:spcPts val="0"/>
              </a:spcBef>
              <a:spcAft>
                <a:spcPts val="0"/>
              </a:spcAft>
              <a:buNone/>
            </a:pPr>
            <a:r>
              <a:rPr lang="en" sz="2400"/>
              <a:t>http://frameshiftconsulting.com/ally-skills-workshop</a:t>
            </a:r>
            <a:endParaRPr sz="3000"/>
          </a:p>
        </p:txBody>
      </p:sp>
      <p:sp>
        <p:nvSpPr>
          <p:cNvPr id="352" name="Google Shape;352;p54"/>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Frame Shift Consulting</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5"/>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End of Ally Skills Workshop slide review</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6"/>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Short break</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Preparing to teach the workshop</a:t>
            </a:r>
            <a:endParaRPr/>
          </a:p>
        </p:txBody>
      </p:sp>
      <p:sp>
        <p:nvSpPr>
          <p:cNvPr id="368" name="Google Shape;368;p5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Customize the workshop introduction</a:t>
            </a:r>
            <a:endParaRPr/>
          </a:p>
          <a:p>
            <a:pPr indent="0" lvl="0" marL="0" rtl="0" algn="l">
              <a:spcBef>
                <a:spcPts val="1600"/>
              </a:spcBef>
              <a:spcAft>
                <a:spcPts val="0"/>
              </a:spcAft>
              <a:buNone/>
            </a:pPr>
            <a:r>
              <a:rPr lang="en"/>
              <a:t>Recruit participants</a:t>
            </a:r>
            <a:endParaRPr/>
          </a:p>
          <a:p>
            <a:pPr indent="0" lvl="0" marL="0" rtl="0" algn="l">
              <a:spcBef>
                <a:spcPts val="1600"/>
              </a:spcBef>
              <a:spcAft>
                <a:spcPts val="0"/>
              </a:spcAft>
              <a:buNone/>
            </a:pPr>
            <a:r>
              <a:rPr lang="en"/>
              <a:t>Choose scenarios</a:t>
            </a:r>
            <a:endParaRPr/>
          </a:p>
          <a:p>
            <a:pPr indent="0" lvl="0" marL="0" rtl="0" algn="l">
              <a:spcBef>
                <a:spcPts val="1600"/>
              </a:spcBef>
              <a:spcAft>
                <a:spcPts val="0"/>
              </a:spcAft>
              <a:buNone/>
            </a:pPr>
            <a:r>
              <a:rPr lang="en"/>
              <a:t>Review resources on fighting oppression</a:t>
            </a:r>
            <a:endParaRPr/>
          </a:p>
          <a:p>
            <a:pPr indent="0" lvl="0" marL="0" rtl="0" algn="l">
              <a:spcBef>
                <a:spcPts val="1600"/>
              </a:spcBef>
              <a:spcAft>
                <a:spcPts val="1600"/>
              </a:spcAft>
              <a:buNone/>
            </a:pPr>
            <a:r>
              <a:rPr lang="en"/>
              <a:t>Practice facilitation skills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5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Customize the workshop introduction</a:t>
            </a:r>
            <a:endParaRPr/>
          </a:p>
        </p:txBody>
      </p:sp>
      <p:sp>
        <p:nvSpPr>
          <p:cNvPr id="374" name="Google Shape;374;p5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Create your introduction slides</a:t>
            </a:r>
            <a:endParaRPr/>
          </a:p>
          <a:p>
            <a:pPr indent="0" lvl="0" marL="0" rtl="0" algn="l">
              <a:spcBef>
                <a:spcPts val="1600"/>
              </a:spcBef>
              <a:spcAft>
                <a:spcPts val="0"/>
              </a:spcAft>
              <a:buNone/>
            </a:pPr>
            <a:r>
              <a:rPr lang="en"/>
              <a:t>Include some privilege you have</a:t>
            </a:r>
            <a:endParaRPr/>
          </a:p>
          <a:p>
            <a:pPr indent="0" lvl="0" marL="0" rtl="0" algn="l">
              <a:spcBef>
                <a:spcPts val="1600"/>
              </a:spcBef>
              <a:spcAft>
                <a:spcPts val="1600"/>
              </a:spcAft>
              <a:buNone/>
            </a:pPr>
            <a:r>
              <a:rPr lang="en"/>
              <a:t>If more than one facilitator, decide which person will present which parts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6F5EE"/>
            </a:gs>
            <a:gs pos="100000">
              <a:srgbClr val="73D6C0"/>
            </a:gs>
          </a:gsLst>
          <a:lin ang="5400012" scaled="0"/>
        </a:gradFill>
      </p:bgPr>
    </p:bg>
    <p:spTree>
      <p:nvGrpSpPr>
        <p:cNvPr id="378" name="Shape 378"/>
        <p:cNvGrpSpPr/>
        <p:nvPr/>
      </p:nvGrpSpPr>
      <p:grpSpPr>
        <a:xfrm>
          <a:off x="0" y="0"/>
          <a:ext cx="0" cy="0"/>
          <a:chOff x="0" y="0"/>
          <a:chExt cx="0" cy="0"/>
        </a:xfrm>
      </p:grpSpPr>
      <p:sp>
        <p:nvSpPr>
          <p:cNvPr id="379" name="Google Shape;379;p5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Exercise: Identifying your power and privilege</a:t>
            </a:r>
            <a:endParaRPr/>
          </a:p>
        </p:txBody>
      </p:sp>
      <p:sp>
        <p:nvSpPr>
          <p:cNvPr id="380" name="Google Shape;380;p5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Find</a:t>
            </a:r>
            <a:r>
              <a:rPr lang="en"/>
              <a:t> the </a:t>
            </a:r>
            <a:r>
              <a:rPr lang="en" u="sng">
                <a:solidFill>
                  <a:schemeClr val="hlink"/>
                </a:solidFill>
                <a:hlinkClick r:id="rId3"/>
              </a:rPr>
              <a:t>power and privilege exercise</a:t>
            </a:r>
            <a:r>
              <a:rPr lang="en"/>
              <a:t> you filled out</a:t>
            </a:r>
            <a:endParaRPr/>
          </a:p>
          <a:p>
            <a:pPr indent="0" lvl="0" marL="0" rtl="0" algn="l">
              <a:spcBef>
                <a:spcPts val="1600"/>
              </a:spcBef>
              <a:spcAft>
                <a:spcPts val="0"/>
              </a:spcAft>
              <a:buNone/>
            </a:pPr>
            <a:r>
              <a:rPr lang="en"/>
              <a:t>Identify a privilege that makes teaching the workshop easier for you</a:t>
            </a:r>
            <a:endParaRPr/>
          </a:p>
          <a:p>
            <a:pPr indent="0" lvl="0" marL="0" rtl="0" algn="l">
              <a:spcBef>
                <a:spcPts val="1600"/>
              </a:spcBef>
              <a:spcAft>
                <a:spcPts val="0"/>
              </a:spcAft>
              <a:buNone/>
            </a:pPr>
            <a:r>
              <a:rPr lang="en"/>
              <a:t>Write a 1-2 sentence introduction for yourself that includes one privilege and explain how it gives you the opportunity to make the world better</a:t>
            </a:r>
            <a:endParaRPr/>
          </a:p>
          <a:p>
            <a:pPr indent="0" lvl="0" marL="0" rtl="0" algn="l">
              <a:spcBef>
                <a:spcPts val="1600"/>
              </a:spcBef>
              <a:spcAft>
                <a:spcPts val="1600"/>
              </a:spcAft>
              <a:buNone/>
            </a:pPr>
            <a:r>
              <a:rPr lang="en"/>
              <a:t>Then introduce yourself with optional gender pronouns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6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Selecting workshop participants</a:t>
            </a:r>
            <a:endParaRPr/>
          </a:p>
        </p:txBody>
      </p:sp>
      <p:sp>
        <p:nvSpPr>
          <p:cNvPr id="386" name="Google Shape;386;p6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Participants must be volunteers - </a:t>
            </a:r>
            <a:r>
              <a:rPr b="1" lang="en"/>
              <a:t>NON-NEGOTIABLE</a:t>
            </a:r>
            <a:endParaRPr b="1"/>
          </a:p>
          <a:p>
            <a:pPr indent="0" lvl="0" marL="0" rtl="0" algn="l">
              <a:spcBef>
                <a:spcPts val="1600"/>
              </a:spcBef>
              <a:spcAft>
                <a:spcPts val="0"/>
              </a:spcAft>
              <a:buNone/>
            </a:pPr>
            <a:r>
              <a:rPr lang="en"/>
              <a:t>Screen participants in advance for public workshops</a:t>
            </a:r>
            <a:endParaRPr/>
          </a:p>
          <a:p>
            <a:pPr indent="0" lvl="0" marL="0" rtl="0" algn="l">
              <a:spcBef>
                <a:spcPts val="1600"/>
              </a:spcBef>
              <a:spcAft>
                <a:spcPts val="0"/>
              </a:spcAft>
              <a:buNone/>
            </a:pPr>
            <a:r>
              <a:rPr lang="en"/>
              <a:t>Avoid large power differences between participants (usual rule: only three levels of hierarchy in a workshop)</a:t>
            </a:r>
            <a:endParaRPr/>
          </a:p>
          <a:p>
            <a:pPr indent="0" lvl="0" marL="0" rtl="0" algn="l">
              <a:spcBef>
                <a:spcPts val="1600"/>
              </a:spcBef>
              <a:spcAft>
                <a:spcPts val="0"/>
              </a:spcAft>
              <a:buNone/>
            </a:pPr>
            <a:r>
              <a:rPr lang="en"/>
              <a:t>Ideal class size is 20 to 30 participants</a:t>
            </a:r>
            <a:endParaRPr/>
          </a:p>
          <a:p>
            <a:pPr indent="0" lvl="0" marL="0" rtl="0" algn="l">
              <a:spcBef>
                <a:spcPts val="1600"/>
              </a:spcBef>
              <a:spcAft>
                <a:spcPts val="0"/>
              </a:spcAft>
              <a:buNone/>
            </a:pPr>
            <a:r>
              <a:rPr lang="en"/>
              <a:t>Aim for 20-40% members of marginalized groups</a:t>
            </a:r>
            <a:endParaRPr/>
          </a:p>
          <a:p>
            <a:pPr indent="0" lvl="0" marL="0" rtl="0" algn="l">
              <a:spcBef>
                <a:spcPts val="1600"/>
              </a:spcBef>
              <a:spcAft>
                <a:spcPts val="160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6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not record</a:t>
            </a:r>
            <a:endParaRPr/>
          </a:p>
        </p:txBody>
      </p:sp>
      <p:sp>
        <p:nvSpPr>
          <p:cNvPr id="392" name="Google Shape;392;p6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not record or broadcast the workshop! People won't feel safe asking questions or having discussions</a:t>
            </a:r>
            <a:endParaRPr/>
          </a:p>
          <a:p>
            <a:pPr indent="0" lvl="0" marL="0" rtl="0" algn="l">
              <a:spcBef>
                <a:spcPts val="1600"/>
              </a:spcBef>
              <a:spcAft>
                <a:spcPts val="1600"/>
              </a:spcAft>
              <a:buNone/>
            </a:pPr>
            <a:r>
              <a:rPr lang="en"/>
              <a:t>Recording is possible if you edit out participants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Kendall (Boo Boo) Howse</a:t>
            </a:r>
            <a:endParaRPr/>
          </a:p>
        </p:txBody>
      </p:sp>
      <p:sp>
        <p:nvSpPr>
          <p:cNvPr id="92" name="Google Shape;92;p17"/>
          <p:cNvSpPr txBox="1"/>
          <p:nvPr>
            <p:ph idx="1" type="body"/>
          </p:nvPr>
        </p:nvSpPr>
        <p:spPr>
          <a:xfrm>
            <a:off x="311700" y="1266325"/>
            <a:ext cx="5463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Award-winning designer, marketing strategist, and DEI leader</a:t>
            </a:r>
            <a:endParaRPr/>
          </a:p>
          <a:p>
            <a:pPr indent="0" lvl="0" marL="0" rtl="0" algn="l">
              <a:spcBef>
                <a:spcPts val="1600"/>
              </a:spcBef>
              <a:spcAft>
                <a:spcPts val="0"/>
              </a:spcAft>
              <a:buNone/>
            </a:pPr>
            <a:r>
              <a:rPr lang="en"/>
              <a:t>30+ years of activism and advocacy, focusing on practical antiracism strategies</a:t>
            </a:r>
            <a:endParaRPr/>
          </a:p>
          <a:p>
            <a:pPr indent="0" lvl="0" marL="0" rtl="0" algn="l">
              <a:spcBef>
                <a:spcPts val="1600"/>
              </a:spcBef>
              <a:spcAft>
                <a:spcPts val="0"/>
              </a:spcAft>
              <a:buNone/>
            </a:pPr>
            <a:r>
              <a:rPr lang="en"/>
              <a:t>Artist, writer, world-touring musician</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93" name="Google Shape;93;p17"/>
          <p:cNvSpPr txBox="1"/>
          <p:nvPr/>
        </p:nvSpPr>
        <p:spPr>
          <a:xfrm>
            <a:off x="6111575" y="4057650"/>
            <a:ext cx="2400300" cy="65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Open Sans"/>
                <a:ea typeface="Open Sans"/>
                <a:cs typeface="Open Sans"/>
                <a:sym typeface="Open Sans"/>
              </a:rPr>
              <a:t>Kendall Howse</a:t>
            </a:r>
            <a:endParaRPr sz="2400">
              <a:solidFill>
                <a:schemeClr val="dk2"/>
              </a:solidFill>
              <a:latin typeface="Open Sans"/>
              <a:ea typeface="Open Sans"/>
              <a:cs typeface="Open Sans"/>
              <a:sym typeface="Open Sans"/>
            </a:endParaRPr>
          </a:p>
        </p:txBody>
      </p:sp>
      <p:sp>
        <p:nvSpPr>
          <p:cNvPr id="94" name="Google Shape;94;p17"/>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k</a:t>
            </a:r>
            <a:endParaRPr>
              <a:solidFill>
                <a:schemeClr val="dk1"/>
              </a:solidFill>
              <a:latin typeface="Open Sans"/>
              <a:ea typeface="Open Sans"/>
              <a:cs typeface="Open Sans"/>
              <a:sym typeface="Open Sans"/>
            </a:endParaRPr>
          </a:p>
        </p:txBody>
      </p:sp>
      <p:pic>
        <p:nvPicPr>
          <p:cNvPr id="95" name="Google Shape;95;p17"/>
          <p:cNvPicPr preferRelativeResize="0"/>
          <p:nvPr/>
        </p:nvPicPr>
        <p:blipFill>
          <a:blip r:embed="rId3">
            <a:alphaModFix/>
          </a:blip>
          <a:stretch>
            <a:fillRect/>
          </a:stretch>
        </p:blipFill>
        <p:spPr>
          <a:xfrm>
            <a:off x="6430817" y="1430479"/>
            <a:ext cx="1761827" cy="234910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6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Choosing scenarios</a:t>
            </a:r>
            <a:endParaRPr/>
          </a:p>
        </p:txBody>
      </p:sp>
      <p:sp>
        <p:nvSpPr>
          <p:cNvPr id="398" name="Google Shape;398;p6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Scenarios are real-world examples of situations in which people can act as allies that the participants will discuss</a:t>
            </a:r>
            <a:endParaRPr/>
          </a:p>
          <a:p>
            <a:pPr indent="0" lvl="0" marL="0" rtl="0" algn="l">
              <a:spcBef>
                <a:spcPts val="1600"/>
              </a:spcBef>
              <a:spcAft>
                <a:spcPts val="0"/>
              </a:spcAft>
              <a:buNone/>
            </a:pPr>
            <a:r>
              <a:rPr lang="en"/>
              <a:t>3 - 5 scenarios per workshop</a:t>
            </a:r>
            <a:endParaRPr/>
          </a:p>
          <a:p>
            <a:pPr indent="0" lvl="0" marL="0" rtl="0" algn="l">
              <a:spcBef>
                <a:spcPts val="1600"/>
              </a:spcBef>
              <a:spcAft>
                <a:spcPts val="0"/>
              </a:spcAft>
              <a:buNone/>
            </a:pPr>
            <a:r>
              <a:rPr lang="en"/>
              <a:t>Start and end with easy scenarios</a:t>
            </a:r>
            <a:endParaRPr/>
          </a:p>
          <a:p>
            <a:pPr indent="0" lvl="0" marL="0" rtl="0" algn="l">
              <a:spcBef>
                <a:spcPts val="1600"/>
              </a:spcBef>
              <a:spcAft>
                <a:spcPts val="0"/>
              </a:spcAft>
              <a:buNone/>
            </a:pPr>
            <a:r>
              <a:rPr lang="en"/>
              <a:t>Slides on web sites include some scenarios</a:t>
            </a:r>
            <a:endParaRPr/>
          </a:p>
          <a:p>
            <a:pPr indent="0" lvl="0" marL="0" rtl="0" algn="l">
              <a:spcBef>
                <a:spcPts val="1600"/>
              </a:spcBef>
              <a:spcAft>
                <a:spcPts val="0"/>
              </a:spcAft>
              <a:buNone/>
            </a:pPr>
            <a:r>
              <a:rPr lang="en"/>
              <a:t>Ask participants for suggestions in advance</a:t>
            </a:r>
            <a:endParaRPr/>
          </a:p>
          <a:p>
            <a:pPr indent="0" lvl="0" marL="0" rtl="0" algn="l">
              <a:spcBef>
                <a:spcPts val="1600"/>
              </a:spcBef>
              <a:spcAft>
                <a:spcPts val="160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6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General facilitation skills</a:t>
            </a:r>
            <a:endParaRPr/>
          </a:p>
        </p:txBody>
      </p:sp>
      <p:sp>
        <p:nvSpPr>
          <p:cNvPr id="404" name="Google Shape;404;p6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Practice politely but firmly standing your ground</a:t>
            </a:r>
            <a:endParaRPr/>
          </a:p>
          <a:p>
            <a:pPr indent="0" lvl="0" marL="0" rtl="0" algn="l">
              <a:spcBef>
                <a:spcPts val="1600"/>
              </a:spcBef>
              <a:spcAft>
                <a:spcPts val="0"/>
              </a:spcAft>
              <a:buNone/>
            </a:pPr>
            <a:r>
              <a:rPr lang="en"/>
              <a:t>Cultivate compassion to the </a:t>
            </a:r>
            <a:r>
              <a:rPr b="1" lang="en"/>
              <a:t>entire</a:t>
            </a:r>
            <a:r>
              <a:rPr lang="en"/>
              <a:t> group</a:t>
            </a:r>
            <a:endParaRPr/>
          </a:p>
          <a:p>
            <a:pPr indent="0" lvl="0" marL="0" rtl="0" algn="l">
              <a:spcBef>
                <a:spcPts val="1600"/>
              </a:spcBef>
              <a:spcAft>
                <a:spcPts val="0"/>
              </a:spcAft>
              <a:buNone/>
            </a:pPr>
            <a:r>
              <a:rPr lang="en"/>
              <a:t>Practice smiling, nodding, and praising</a:t>
            </a:r>
            <a:endParaRPr/>
          </a:p>
          <a:p>
            <a:pPr indent="0" lvl="0" marL="0" rtl="0" algn="l">
              <a:spcBef>
                <a:spcPts val="1600"/>
              </a:spcBef>
              <a:spcAft>
                <a:spcPts val="0"/>
              </a:spcAft>
              <a:buNone/>
            </a:pPr>
            <a:r>
              <a:rPr lang="en"/>
              <a:t>Practice apologizing, correcting yourself, and moving on</a:t>
            </a:r>
            <a:endParaRPr/>
          </a:p>
          <a:p>
            <a:pPr indent="0" lvl="0" marL="0" rtl="0" algn="l">
              <a:spcBef>
                <a:spcPts val="1600"/>
              </a:spcBef>
              <a:spcAft>
                <a:spcPts val="0"/>
              </a:spcAft>
              <a:buClr>
                <a:srgbClr val="000000"/>
              </a:buClr>
              <a:buSzPts val="1100"/>
              <a:buFont typeface="Arial"/>
              <a:buNone/>
            </a:pPr>
            <a:r>
              <a:rPr lang="en"/>
              <a:t>Practice admitting you don't know the answer</a:t>
            </a:r>
            <a:endParaRPr/>
          </a:p>
          <a:p>
            <a:pPr indent="0" lvl="0" marL="0" rtl="0" algn="l">
              <a:spcBef>
                <a:spcPts val="1600"/>
              </a:spcBef>
              <a:spcAft>
                <a:spcPts val="1600"/>
              </a:spcAft>
              <a:buClr>
                <a:srgbClr val="000000"/>
              </a:buClr>
              <a:buSzPts val="1100"/>
              <a:buFont typeface="Arial"/>
              <a:buNone/>
            </a:pPr>
            <a:r>
              <a:rPr lang="en"/>
              <a:t>More resources in the Facilitator's Guide</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6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Recommended reading/watching/listening</a:t>
            </a:r>
            <a:endParaRPr/>
          </a:p>
        </p:txBody>
      </p:sp>
      <p:sp>
        <p:nvSpPr>
          <p:cNvPr id="410" name="Google Shape;410;p6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a:t>Facilitator's guide</a:t>
            </a:r>
            <a:endParaRPr>
              <a:solidFill>
                <a:schemeClr val="dk1"/>
              </a:solidFill>
            </a:endParaRPr>
          </a:p>
          <a:p>
            <a:pPr indent="-381000" lvl="0" marL="457200" rtl="0" algn="l">
              <a:spcBef>
                <a:spcPts val="0"/>
              </a:spcBef>
              <a:spcAft>
                <a:spcPts val="0"/>
              </a:spcAft>
              <a:buSzPts val="2400"/>
              <a:buChar char="●"/>
            </a:pPr>
            <a:r>
              <a:rPr lang="en"/>
              <a:t>Ally Skills Workshop handout</a:t>
            </a:r>
            <a:endParaRPr/>
          </a:p>
          <a:p>
            <a:pPr indent="-381000" lvl="0" marL="457200" rtl="0" algn="l">
              <a:spcBef>
                <a:spcPts val="0"/>
              </a:spcBef>
              <a:spcAft>
                <a:spcPts val="0"/>
              </a:spcAft>
              <a:buSzPts val="2400"/>
              <a:buChar char="●"/>
            </a:pPr>
            <a:r>
              <a:rPr lang="en"/>
              <a:t>"How to Talk to Your Boss About Race" by Y-Vonne Hutchinson</a:t>
            </a:r>
            <a:endParaRPr/>
          </a:p>
          <a:p>
            <a:pPr indent="-381000" lvl="0" marL="457200" rtl="0" algn="l">
              <a:spcBef>
                <a:spcPts val="0"/>
              </a:spcBef>
              <a:spcAft>
                <a:spcPts val="0"/>
              </a:spcAft>
              <a:buSzPts val="2400"/>
              <a:buChar char="●"/>
            </a:pPr>
            <a:r>
              <a:rPr lang="en"/>
              <a:t>"Better Allies" by Karen Catlin</a:t>
            </a:r>
            <a:endParaRPr/>
          </a:p>
          <a:p>
            <a:pPr indent="-381000" lvl="0" marL="457200" rtl="0" algn="l">
              <a:spcBef>
                <a:spcPts val="0"/>
              </a:spcBef>
              <a:spcAft>
                <a:spcPts val="0"/>
              </a:spcAft>
              <a:buSzPts val="2400"/>
              <a:buChar char="●"/>
            </a:pPr>
            <a:r>
              <a:rPr lang="en"/>
              <a:t>"So You Want to Talk About Race" by Ijeoma Oluo</a:t>
            </a:r>
            <a:endParaRPr/>
          </a:p>
          <a:p>
            <a:pPr indent="-381000" lvl="0" marL="457200" rtl="0" algn="l">
              <a:spcBef>
                <a:spcPts val="0"/>
              </a:spcBef>
              <a:spcAft>
                <a:spcPts val="0"/>
              </a:spcAft>
              <a:buSzPts val="2400"/>
              <a:buChar char="●"/>
            </a:pPr>
            <a:r>
              <a:rPr lang="en"/>
              <a:t>"Crip Camp" documentary</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Feel free to change the workshop</a:t>
            </a:r>
            <a:endParaRPr/>
          </a:p>
        </p:txBody>
      </p:sp>
      <p:sp>
        <p:nvSpPr>
          <p:cNvPr id="416" name="Google Shape;416;p6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next section is about understanding why each part of the workshop is there</a:t>
            </a:r>
            <a:endParaRPr/>
          </a:p>
          <a:p>
            <a:pPr indent="0" lvl="0" marL="0" rtl="0" algn="l">
              <a:spcBef>
                <a:spcPts val="1600"/>
              </a:spcBef>
              <a:spcAft>
                <a:spcPts val="0"/>
              </a:spcAft>
              <a:buNone/>
            </a:pPr>
            <a:r>
              <a:rPr lang="en"/>
              <a:t>You can change, remove, or add parts to make it better for your organization if you have different conditions</a:t>
            </a:r>
            <a:endParaRPr/>
          </a:p>
          <a:p>
            <a:pPr indent="0" lvl="0" marL="0" rtl="0" algn="l">
              <a:spcBef>
                <a:spcPts val="1600"/>
              </a:spcBef>
              <a:spcAft>
                <a:spcPts val="0"/>
              </a:spcAft>
              <a:buNone/>
            </a:pPr>
            <a:r>
              <a:rPr lang="en"/>
              <a:t>Open up the workshop slides to follow along with the description of how and why each part exists</a:t>
            </a:r>
            <a:endParaRPr/>
          </a:p>
          <a:p>
            <a:pPr indent="0" lvl="0" marL="0" rtl="0" algn="l">
              <a:spcBef>
                <a:spcPts val="1600"/>
              </a:spcBef>
              <a:spcAft>
                <a:spcPts val="1600"/>
              </a:spcAft>
              <a:buNone/>
            </a:pPr>
            <a:r>
              <a:rPr lang="en" u="sng">
                <a:hlinkClick r:id="rId3"/>
              </a:rPr>
              <a:t>https://frameshiftconsulting.com/ttt-materials/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6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Introducing the workshop</a:t>
            </a:r>
            <a:endParaRPr/>
          </a:p>
        </p:txBody>
      </p:sp>
      <p:sp>
        <p:nvSpPr>
          <p:cNvPr id="422" name="Google Shape;422;p6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Give credit according to the terms of the Creative Commons Attribution-ShareAlike license</a:t>
            </a:r>
            <a:endParaRPr/>
          </a:p>
          <a:p>
            <a:pPr indent="0" lvl="0" marL="0" rtl="0" algn="l">
              <a:spcBef>
                <a:spcPts val="1600"/>
              </a:spcBef>
              <a:spcAft>
                <a:spcPts val="0"/>
              </a:spcAft>
              <a:buNone/>
            </a:pPr>
            <a:r>
              <a:rPr lang="en"/>
              <a:t>While waiting for everyone to arrive, ask why people came to the workshop</a:t>
            </a:r>
            <a:endParaRPr/>
          </a:p>
          <a:p>
            <a:pPr indent="0" lvl="0" marL="0" rtl="0" algn="l">
              <a:spcBef>
                <a:spcPts val="1600"/>
              </a:spcBef>
              <a:spcAft>
                <a:spcPts val="0"/>
              </a:spcAft>
              <a:buNone/>
            </a:pPr>
            <a:r>
              <a:rPr lang="en"/>
              <a:t>Describe the high level format and schedule</a:t>
            </a:r>
            <a:endParaRPr/>
          </a:p>
          <a:p>
            <a:pPr indent="0" lvl="0" marL="0" rtl="0" algn="l">
              <a:spcBef>
                <a:spcPts val="1600"/>
              </a:spcBef>
              <a:spcAft>
                <a:spcPts val="1600"/>
              </a:spcAft>
              <a:buNone/>
            </a:pPr>
            <a:r>
              <a:rPr lang="en"/>
              <a:t>Introduce yourself</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6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Acknowledge a privilege and explain it</a:t>
            </a:r>
            <a:endParaRPr/>
          </a:p>
        </p:txBody>
      </p:sp>
      <p:sp>
        <p:nvSpPr>
          <p:cNvPr id="428" name="Google Shape;428;p6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Start by calling out one of the ways that you have privilege and how you are using it to end inequality</a:t>
            </a:r>
            <a:endParaRPr/>
          </a:p>
          <a:p>
            <a:pPr indent="0" lvl="0" marL="0" rtl="0" algn="l">
              <a:spcBef>
                <a:spcPts val="1600"/>
              </a:spcBef>
              <a:spcAft>
                <a:spcPts val="0"/>
              </a:spcAft>
              <a:buNone/>
            </a:pPr>
            <a:r>
              <a:rPr lang="en"/>
              <a:t>Define privilege, oppression, etc.</a:t>
            </a:r>
            <a:endParaRPr/>
          </a:p>
          <a:p>
            <a:pPr indent="0" lvl="0" marL="0" rtl="0" algn="l">
              <a:spcBef>
                <a:spcPts val="1600"/>
              </a:spcBef>
              <a:spcAft>
                <a:spcPts val="0"/>
              </a:spcAft>
              <a:buNone/>
            </a:pPr>
            <a:r>
              <a:rPr lang="en"/>
              <a:t>Give a concrete example that is non-obvious to the majority of your audience</a:t>
            </a:r>
            <a:endParaRPr/>
          </a:p>
          <a:p>
            <a:pPr indent="0" lvl="0" marL="0" rtl="0" algn="l">
              <a:spcBef>
                <a:spcPts val="1600"/>
              </a:spcBef>
              <a:spcAft>
                <a:spcPts val="1600"/>
              </a:spcAft>
              <a:buNone/>
            </a:pPr>
            <a:r>
              <a:rPr lang="en"/>
              <a:t>This makes it safe for the audience to own their privilege</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6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Educate them on privilege and ally actions</a:t>
            </a:r>
            <a:endParaRPr/>
          </a:p>
        </p:txBody>
      </p:sp>
      <p:sp>
        <p:nvSpPr>
          <p:cNvPr id="434" name="Google Shape;434;p6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Share some research on different response to ally action versus self-advocacy</a:t>
            </a:r>
            <a:endParaRPr/>
          </a:p>
          <a:p>
            <a:pPr indent="0" lvl="0" marL="0" rtl="0" algn="l">
              <a:spcBef>
                <a:spcPts val="1600"/>
              </a:spcBef>
              <a:spcAft>
                <a:spcPts val="0"/>
              </a:spcAft>
              <a:buNone/>
            </a:pPr>
            <a:r>
              <a:rPr lang="en"/>
              <a:t>Remind people that the goal is to act as an ally in ways that ultimately destroy whatever privilege they are using</a:t>
            </a:r>
            <a:endParaRPr/>
          </a:p>
          <a:p>
            <a:pPr indent="0" lvl="0" marL="0" rtl="0" algn="l">
              <a:spcBef>
                <a:spcPts val="1600"/>
              </a:spcBef>
              <a:spcAft>
                <a:spcPts val="1600"/>
              </a:spcAft>
              <a:buNone/>
            </a:pPr>
            <a:r>
              <a:rPr lang="en"/>
              <a:t>Have the class do</a:t>
            </a:r>
            <a:r>
              <a:rPr lang="en"/>
              <a:t> the privilege and power identification exercise</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6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Limit the scope of the workshop</a:t>
            </a:r>
            <a:endParaRPr/>
          </a:p>
        </p:txBody>
      </p:sp>
      <p:sp>
        <p:nvSpPr>
          <p:cNvPr id="440" name="Google Shape;440;p6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Each line on this slide is about preventing a bad thing that happened in a past workshop by limiting scope</a:t>
            </a:r>
            <a:endParaRPr/>
          </a:p>
          <a:p>
            <a:pPr indent="-381000" lvl="0" marL="457200" rtl="0" algn="l">
              <a:spcBef>
                <a:spcPts val="1600"/>
              </a:spcBef>
              <a:spcAft>
                <a:spcPts val="0"/>
              </a:spcAft>
              <a:buSzPts val="2400"/>
              <a:buChar char="●"/>
            </a:pPr>
            <a:r>
              <a:rPr lang="en"/>
              <a:t>Facilitator will not discuss</a:t>
            </a:r>
            <a:r>
              <a:rPr lang="en"/>
              <a:t> legal advice or HR policies</a:t>
            </a:r>
            <a:endParaRPr/>
          </a:p>
          <a:p>
            <a:pPr indent="-381000" lvl="0" marL="457200" rtl="0" algn="l">
              <a:spcBef>
                <a:spcPts val="0"/>
              </a:spcBef>
              <a:spcAft>
                <a:spcPts val="0"/>
              </a:spcAft>
              <a:buSzPts val="2400"/>
              <a:buChar char="●"/>
            </a:pPr>
            <a:r>
              <a:rPr lang="en"/>
              <a:t>No debates about if oppression exists, is bad, should be fought</a:t>
            </a:r>
            <a:endParaRPr/>
          </a:p>
          <a:p>
            <a:pPr indent="-381000" lvl="0" marL="457200" rtl="0" algn="l">
              <a:spcBef>
                <a:spcPts val="0"/>
              </a:spcBef>
              <a:spcAft>
                <a:spcPts val="0"/>
              </a:spcAft>
              <a:buSzPts val="2400"/>
              <a:buChar char="●"/>
            </a:pPr>
            <a:r>
              <a:rPr lang="en"/>
              <a:t>Not giving advice to marginalized groups</a:t>
            </a:r>
            <a:endParaRPr/>
          </a:p>
          <a:p>
            <a:pPr indent="0" lvl="0" marL="0" rtl="0" algn="l">
              <a:spcBef>
                <a:spcPts val="1600"/>
              </a:spcBef>
              <a:spcAft>
                <a:spcPts val="1600"/>
              </a:spcAft>
              <a:buNone/>
            </a:pPr>
            <a:r>
              <a:rPr lang="en"/>
              <a:t>Refer back to this slide to stop digressions</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7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Review basic ally skills</a:t>
            </a:r>
            <a:endParaRPr/>
          </a:p>
        </p:txBody>
      </p:sp>
      <p:sp>
        <p:nvSpPr>
          <p:cNvPr id="446" name="Google Shape;446;p7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People have tons of self-imposed rules for responding to oppression: must be witty, well-researched, etc.</a:t>
            </a:r>
            <a:endParaRPr/>
          </a:p>
          <a:p>
            <a:pPr indent="0" lvl="0" marL="0" rtl="0" algn="l">
              <a:spcBef>
                <a:spcPts val="1600"/>
              </a:spcBef>
              <a:spcAft>
                <a:spcPts val="0"/>
              </a:spcAft>
              <a:buNone/>
            </a:pPr>
            <a:r>
              <a:rPr lang="en"/>
              <a:t>Identifying and lowering these standards increases chances of taking action</a:t>
            </a:r>
            <a:endParaRPr/>
          </a:p>
          <a:p>
            <a:pPr indent="0" lvl="0" marL="0" rtl="0" algn="l">
              <a:spcBef>
                <a:spcPts val="1600"/>
              </a:spcBef>
              <a:spcAft>
                <a:spcPts val="1600"/>
              </a:spcAft>
              <a:buNone/>
            </a:pPr>
            <a:r>
              <a:rPr lang="en"/>
              <a:t>Emphasize “do this while not harming other groups” - this happens a LOT otherwise</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7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about what to do if someone makes a mistake</a:t>
            </a:r>
            <a:endParaRPr/>
          </a:p>
        </p:txBody>
      </p:sp>
      <p:sp>
        <p:nvSpPr>
          <p:cNvPr id="452" name="Google Shape;452;p7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acknowledge, apologize, and move on</a:t>
            </a:r>
            <a:endParaRPr/>
          </a:p>
          <a:p>
            <a:pPr indent="0" lvl="0" marL="0" rtl="0" algn="l">
              <a:spcBef>
                <a:spcPts val="1600"/>
              </a:spcBef>
              <a:spcAft>
                <a:spcPts val="0"/>
              </a:spcAft>
              <a:buNone/>
            </a:pPr>
            <a:r>
              <a:rPr lang="en"/>
              <a:t>Give other people room to make mistakes by sharing a minor mistake you made, and how you responded</a:t>
            </a:r>
            <a:endParaRPr/>
          </a:p>
          <a:p>
            <a:pPr indent="0" lvl="0" marL="0" rtl="0" algn="l">
              <a:spcBef>
                <a:spcPts val="1600"/>
              </a:spcBef>
              <a:spcAft>
                <a:spcPts val="0"/>
              </a:spcAft>
              <a:buNone/>
            </a:pPr>
            <a:r>
              <a:rPr lang="en"/>
              <a:t>Sharing a mistake models vulnerability, apologizing, and correcting yourself</a:t>
            </a:r>
            <a:endParaRPr/>
          </a:p>
          <a:p>
            <a:pPr indent="0" lvl="0" marL="0" rtl="0" algn="l">
              <a:spcBef>
                <a:spcPts val="1600"/>
              </a:spcBef>
              <a:spcAft>
                <a:spcPts val="1600"/>
              </a:spcAft>
              <a:buNone/>
            </a:pPr>
            <a:r>
              <a:rPr lang="en"/>
              <a:t>Do not use an experience that is highly emotional or painful for either you or others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Valerie Aurora</a:t>
            </a:r>
            <a:endParaRPr/>
          </a:p>
        </p:txBody>
      </p:sp>
      <p:sp>
        <p:nvSpPr>
          <p:cNvPr id="101" name="Google Shape;101;p18"/>
          <p:cNvSpPr txBox="1"/>
          <p:nvPr>
            <p:ph idx="1" type="body"/>
          </p:nvPr>
        </p:nvSpPr>
        <p:spPr>
          <a:xfrm>
            <a:off x="311700" y="1266325"/>
            <a:ext cx="54639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Lead author of Ally Skills Workshop and Train-the-trainers</a:t>
            </a:r>
            <a:endParaRPr/>
          </a:p>
          <a:p>
            <a:pPr indent="0" lvl="0" marL="0" rtl="0" algn="l">
              <a:spcBef>
                <a:spcPts val="1600"/>
              </a:spcBef>
              <a:spcAft>
                <a:spcPts val="0"/>
              </a:spcAft>
              <a:buNone/>
            </a:pPr>
            <a:r>
              <a:rPr lang="en"/>
              <a:t>Taught ally skills to 4000+ people across the world</a:t>
            </a:r>
            <a:endParaRPr/>
          </a:p>
          <a:p>
            <a:pPr indent="0" lvl="0" marL="0" rtl="0" algn="l">
              <a:spcBef>
                <a:spcPts val="1600"/>
              </a:spcBef>
              <a:spcAft>
                <a:spcPts val="1600"/>
              </a:spcAft>
              <a:buNone/>
            </a:pPr>
            <a:r>
              <a:rPr lang="en"/>
              <a:t>Taught 350+ people to lead the Ally Skills Workshop</a:t>
            </a:r>
            <a:endParaRPr/>
          </a:p>
        </p:txBody>
      </p:sp>
      <p:sp>
        <p:nvSpPr>
          <p:cNvPr id="102" name="Google Shape;102;p18"/>
          <p:cNvSpPr txBox="1"/>
          <p:nvPr/>
        </p:nvSpPr>
        <p:spPr>
          <a:xfrm>
            <a:off x="6111575" y="4057650"/>
            <a:ext cx="2400300" cy="65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Open Sans"/>
                <a:ea typeface="Open Sans"/>
                <a:cs typeface="Open Sans"/>
                <a:sym typeface="Open Sans"/>
              </a:rPr>
              <a:t>Valerie Aurora</a:t>
            </a:r>
            <a:endParaRPr sz="2400">
              <a:solidFill>
                <a:schemeClr val="dk2"/>
              </a:solidFill>
              <a:latin typeface="Open Sans"/>
              <a:ea typeface="Open Sans"/>
              <a:cs typeface="Open Sans"/>
              <a:sym typeface="Open Sans"/>
            </a:endParaRPr>
          </a:p>
        </p:txBody>
      </p:sp>
      <p:sp>
        <p:nvSpPr>
          <p:cNvPr id="103" name="Google Shape;103;p18"/>
          <p:cNvSpPr txBox="1"/>
          <p:nvPr/>
        </p:nvSpPr>
        <p:spPr>
          <a:xfrm>
            <a:off x="8634850" y="4665325"/>
            <a:ext cx="332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v</a:t>
            </a:r>
            <a:endParaRPr>
              <a:solidFill>
                <a:schemeClr val="dk1"/>
              </a:solidFill>
              <a:latin typeface="Open Sans"/>
              <a:ea typeface="Open Sans"/>
              <a:cs typeface="Open Sans"/>
              <a:sym typeface="Open Sans"/>
            </a:endParaRPr>
          </a:p>
        </p:txBody>
      </p:sp>
      <p:pic>
        <p:nvPicPr>
          <p:cNvPr id="104" name="Google Shape;104;p18"/>
          <p:cNvPicPr preferRelativeResize="0"/>
          <p:nvPr/>
        </p:nvPicPr>
        <p:blipFill>
          <a:blip r:embed="rId3">
            <a:alphaModFix/>
          </a:blip>
          <a:stretch>
            <a:fillRect/>
          </a:stretch>
        </p:blipFill>
        <p:spPr>
          <a:xfrm>
            <a:off x="6137175" y="1430475"/>
            <a:ext cx="2349101" cy="234910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7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Sharing a story example: "You guys"</a:t>
            </a:r>
            <a:endParaRPr/>
          </a:p>
        </p:txBody>
      </p:sp>
      <p:pic>
        <p:nvPicPr>
          <p:cNvPr id="458" name="Google Shape;458;p72"/>
          <p:cNvPicPr preferRelativeResize="0"/>
          <p:nvPr/>
        </p:nvPicPr>
        <p:blipFill>
          <a:blip r:embed="rId3">
            <a:alphaModFix/>
          </a:blip>
          <a:stretch>
            <a:fillRect/>
          </a:stretch>
        </p:blipFill>
        <p:spPr>
          <a:xfrm>
            <a:off x="1394838" y="1152425"/>
            <a:ext cx="6354333" cy="3686275"/>
          </a:xfrm>
          <a:prstGeom prst="rect">
            <a:avLst/>
          </a:prstGeom>
          <a:noFill/>
          <a:ln>
            <a:noFill/>
          </a:ln>
        </p:spPr>
      </p:pic>
      <p:sp>
        <p:nvSpPr>
          <p:cNvPr id="459" name="Google Shape;459;p72"/>
          <p:cNvSpPr txBox="1"/>
          <p:nvPr/>
        </p:nvSpPr>
        <p:spPr>
          <a:xfrm>
            <a:off x="2780076" y="4462500"/>
            <a:ext cx="2757300" cy="37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Open Sans"/>
                <a:ea typeface="Open Sans"/>
                <a:cs typeface="Open Sans"/>
                <a:sym typeface="Open Sans"/>
              </a:rPr>
              <a:t>CC BY-SA Jenna St Martin photo</a:t>
            </a:r>
            <a:endParaRPr sz="1200">
              <a:solidFill>
                <a:schemeClr val="dk2"/>
              </a:solidFill>
              <a:latin typeface="Open Sans"/>
              <a:ea typeface="Open Sans"/>
              <a:cs typeface="Open Sans"/>
              <a:sym typeface="Open Sans"/>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6F5EE"/>
            </a:gs>
            <a:gs pos="100000">
              <a:srgbClr val="73D6C0"/>
            </a:gs>
          </a:gsLst>
          <a:lin ang="5400012" scaled="0"/>
        </a:gradFill>
      </p:bgPr>
    </p:bg>
    <p:spTree>
      <p:nvGrpSpPr>
        <p:cNvPr id="463" name="Shape 463"/>
        <p:cNvGrpSpPr/>
        <p:nvPr/>
      </p:nvGrpSpPr>
      <p:grpSpPr>
        <a:xfrm>
          <a:off x="0" y="0"/>
          <a:ext cx="0" cy="0"/>
          <a:chOff x="0" y="0"/>
          <a:chExt cx="0" cy="0"/>
        </a:xfrm>
      </p:grpSpPr>
      <p:sp>
        <p:nvSpPr>
          <p:cNvPr id="464" name="Google Shape;464;p7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Exercise: Share a story about a mistake you made</a:t>
            </a:r>
            <a:endParaRPr/>
          </a:p>
        </p:txBody>
      </p:sp>
      <p:sp>
        <p:nvSpPr>
          <p:cNvPr id="465" name="Google Shape;465;p7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 of a time you did or said something oppressive that you can share with the class</a:t>
            </a:r>
            <a:endParaRPr/>
          </a:p>
          <a:p>
            <a:pPr indent="0" lvl="0" marL="0" rtl="0" algn="l">
              <a:spcBef>
                <a:spcPts val="1600"/>
              </a:spcBef>
              <a:spcAft>
                <a:spcPts val="0"/>
              </a:spcAft>
              <a:buNone/>
            </a:pPr>
            <a:r>
              <a:rPr lang="en"/>
              <a:t>Choose something mild that won't upset people a lot</a:t>
            </a:r>
            <a:endParaRPr/>
          </a:p>
          <a:p>
            <a:pPr indent="0" lvl="0" marL="0" rtl="0" algn="l">
              <a:spcBef>
                <a:spcPts val="1600"/>
              </a:spcBef>
              <a:spcAft>
                <a:spcPts val="0"/>
              </a:spcAft>
              <a:buNone/>
            </a:pPr>
            <a:r>
              <a:rPr lang="en"/>
              <a:t>Include what you did afterwards: apologized, made amends, developed a new habit, etc.</a:t>
            </a:r>
            <a:endParaRPr/>
          </a:p>
          <a:p>
            <a:pPr indent="0" lvl="0" marL="0" rtl="0" algn="l">
              <a:spcBef>
                <a:spcPts val="1600"/>
              </a:spcBef>
              <a:spcAft>
                <a:spcPts val="1600"/>
              </a:spcAft>
              <a:buNone/>
            </a:pPr>
            <a:r>
              <a:rPr lang="en"/>
              <a:t>Tell the story to your group</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74"/>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Break</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7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Review safer space parameters</a:t>
            </a:r>
            <a:endParaRPr/>
          </a:p>
        </p:txBody>
      </p:sp>
      <p:sp>
        <p:nvSpPr>
          <p:cNvPr id="476" name="Google Shape;476;p7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Give people permission to leave/return, not join groups, not share difficult experiences</a:t>
            </a:r>
            <a:endParaRPr/>
          </a:p>
          <a:p>
            <a:pPr indent="0" lvl="0" marL="0" rtl="0" algn="l">
              <a:spcBef>
                <a:spcPts val="1600"/>
              </a:spcBef>
              <a:spcAft>
                <a:spcPts val="1600"/>
              </a:spcAft>
              <a:buNone/>
            </a:pPr>
            <a:r>
              <a:rPr lang="en"/>
              <a:t>Ask people to send a private chat if they don't want to be in a group with someone, and normalize this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7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Setting up the workshop space</a:t>
            </a:r>
            <a:endParaRPr/>
          </a:p>
        </p:txBody>
      </p:sp>
      <p:sp>
        <p:nvSpPr>
          <p:cNvPr id="482" name="Google Shape;482;p7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Projector with screen that can be viewed by all participants and three microphones</a:t>
            </a:r>
            <a:endParaRPr/>
          </a:p>
          <a:p>
            <a:pPr indent="0" lvl="0" marL="0" rtl="0" algn="l">
              <a:spcBef>
                <a:spcPts val="1600"/>
              </a:spcBef>
              <a:spcAft>
                <a:spcPts val="0"/>
              </a:spcAft>
              <a:buNone/>
            </a:pPr>
            <a:r>
              <a:rPr lang="en"/>
              <a:t>Ideally, round tables seating 4-6 people - no tables is okay, but then arrange chairs in circles</a:t>
            </a:r>
            <a:endParaRPr/>
          </a:p>
          <a:p>
            <a:pPr indent="0" lvl="0" marL="0" rtl="0" algn="l">
              <a:spcBef>
                <a:spcPts val="1600"/>
              </a:spcBef>
              <a:spcAft>
                <a:spcPts val="1600"/>
              </a:spcAft>
              <a:buNone/>
            </a:pPr>
            <a:r>
              <a:rPr lang="en"/>
              <a:t>Groups should be close enough that everyone can hear one person speaking loudly, but far enough apart they can have conversations at the same time</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7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Setting up the workshop space</a:t>
            </a:r>
            <a:endParaRPr/>
          </a:p>
        </p:txBody>
      </p:sp>
      <p:sp>
        <p:nvSpPr>
          <p:cNvPr id="488" name="Google Shape;488;p7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Arrive 30 minutes early to do room setup - it will ALWAYS be wrong</a:t>
            </a:r>
            <a:endParaRPr/>
          </a:p>
          <a:p>
            <a:pPr indent="0" lvl="0" marL="0" rtl="0" algn="l">
              <a:spcBef>
                <a:spcPts val="1600"/>
              </a:spcBef>
              <a:spcAft>
                <a:spcPts val="0"/>
              </a:spcAft>
              <a:buNone/>
            </a:pPr>
            <a:r>
              <a:rPr lang="en"/>
              <a:t>Pass out handouts, pens, name tags</a:t>
            </a:r>
            <a:endParaRPr/>
          </a:p>
          <a:p>
            <a:pPr indent="0" lvl="0" marL="0" rtl="0" algn="l">
              <a:spcBef>
                <a:spcPts val="1600"/>
              </a:spcBef>
              <a:spcAft>
                <a:spcPts val="0"/>
              </a:spcAft>
              <a:buNone/>
            </a:pPr>
            <a:r>
              <a:rPr lang="en"/>
              <a:t>Place a chair for you to sit in during group discussions that is far enough away to not be obviously listening</a:t>
            </a:r>
            <a:endParaRPr/>
          </a:p>
          <a:p>
            <a:pPr indent="0" lvl="0" marL="0" rtl="0" algn="l">
              <a:spcBef>
                <a:spcPts val="1600"/>
              </a:spcBef>
              <a:spcAft>
                <a:spcPts val="1600"/>
              </a:spcAft>
              <a:buNone/>
            </a:pPr>
            <a:r>
              <a:rPr lang="en"/>
              <a:t>Move/change anything that seems like it will interfere!</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7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Forming groups</a:t>
            </a:r>
            <a:endParaRPr/>
          </a:p>
        </p:txBody>
      </p:sp>
      <p:sp>
        <p:nvSpPr>
          <p:cNvPr id="494" name="Google Shape;494;p7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Forming diverse groups is awkward! What helps:</a:t>
            </a:r>
            <a:endParaRPr/>
          </a:p>
          <a:p>
            <a:pPr indent="-381000" lvl="0" marL="457200" rtl="0" algn="l">
              <a:spcBef>
                <a:spcPts val="1600"/>
              </a:spcBef>
              <a:spcAft>
                <a:spcPts val="0"/>
              </a:spcAft>
              <a:buSzPts val="2400"/>
              <a:buChar char="●"/>
            </a:pPr>
            <a:r>
              <a:rPr lang="en"/>
              <a:t>Pre-formed groups via seating arrangements</a:t>
            </a:r>
            <a:endParaRPr/>
          </a:p>
          <a:p>
            <a:pPr indent="-381000" lvl="0" marL="457200" rtl="0" algn="l">
              <a:spcBef>
                <a:spcPts val="0"/>
              </a:spcBef>
              <a:spcAft>
                <a:spcPts val="0"/>
              </a:spcAft>
              <a:buSzPts val="2400"/>
              <a:buChar char="●"/>
            </a:pPr>
            <a:r>
              <a:rPr lang="en"/>
              <a:t>Reminding people that everyone is a volunteer</a:t>
            </a:r>
            <a:endParaRPr/>
          </a:p>
          <a:p>
            <a:pPr indent="-381000" lvl="0" marL="457200" rtl="0" algn="l">
              <a:spcBef>
                <a:spcPts val="0"/>
              </a:spcBef>
              <a:spcAft>
                <a:spcPts val="0"/>
              </a:spcAft>
              <a:buSzPts val="2400"/>
              <a:buChar char="●"/>
            </a:pPr>
            <a:r>
              <a:rPr lang="en"/>
              <a:t>Encouraging people to switch groups at breaks</a:t>
            </a:r>
            <a:endParaRPr/>
          </a:p>
          <a:p>
            <a:pPr indent="-381000" lvl="0" marL="457200" rtl="0" algn="l">
              <a:spcBef>
                <a:spcPts val="0"/>
              </a:spcBef>
              <a:spcAft>
                <a:spcPts val="0"/>
              </a:spcAft>
              <a:buSzPts val="2400"/>
              <a:buChar char="●"/>
            </a:pPr>
            <a:r>
              <a:rPr lang="en"/>
              <a:t>Telling people that discussions are better with lots of different perspectives</a:t>
            </a:r>
            <a:endParaRPr/>
          </a:p>
          <a:p>
            <a:pPr indent="-381000" lvl="0" marL="457200" rtl="0" algn="l">
              <a:spcBef>
                <a:spcPts val="0"/>
              </a:spcBef>
              <a:spcAft>
                <a:spcPts val="0"/>
              </a:spcAft>
              <a:buSzPts val="2400"/>
              <a:buChar char="●"/>
            </a:pPr>
            <a:r>
              <a:rPr lang="en"/>
              <a:t>Framing this as an opportunity to hear different points of view people normally don't get to hear</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7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Guiding scenario discussion</a:t>
            </a:r>
            <a:endParaRPr/>
          </a:p>
        </p:txBody>
      </p:sp>
      <p:sp>
        <p:nvSpPr>
          <p:cNvPr id="500" name="Google Shape;500;p7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Each scenario takes about 15 - 20 minutes total</a:t>
            </a:r>
            <a:endParaRPr/>
          </a:p>
          <a:p>
            <a:pPr indent="0" lvl="0" marL="0" rtl="0" algn="l">
              <a:spcBef>
                <a:spcPts val="1600"/>
              </a:spcBef>
              <a:spcAft>
                <a:spcPts val="0"/>
              </a:spcAft>
              <a:buNone/>
            </a:pPr>
            <a:r>
              <a:rPr lang="en"/>
              <a:t>Read the scenario and ask if anyone has questions</a:t>
            </a:r>
            <a:endParaRPr/>
          </a:p>
          <a:p>
            <a:pPr indent="0" lvl="0" marL="0" rtl="0" algn="l">
              <a:spcBef>
                <a:spcPts val="1600"/>
              </a:spcBef>
              <a:spcAft>
                <a:spcPts val="0"/>
              </a:spcAft>
              <a:buNone/>
            </a:pPr>
            <a:r>
              <a:rPr lang="en"/>
              <a:t>Tell them to discuss for 5 - 8 minutes</a:t>
            </a:r>
            <a:endParaRPr/>
          </a:p>
          <a:p>
            <a:pPr indent="0" lvl="0" marL="0" rtl="0" algn="l">
              <a:spcBef>
                <a:spcPts val="1600"/>
              </a:spcBef>
              <a:spcAft>
                <a:spcPts val="0"/>
              </a:spcAft>
              <a:buNone/>
            </a:pPr>
            <a:r>
              <a:rPr lang="en"/>
              <a:t>Pay attention to rhythm of discussion, if someone is dominating discussion, etc. and intervene if necessary</a:t>
            </a:r>
            <a:endParaRPr/>
          </a:p>
          <a:p>
            <a:pPr indent="0" lvl="0" marL="0" rtl="0" algn="l">
              <a:spcBef>
                <a:spcPts val="1600"/>
              </a:spcBef>
              <a:spcAft>
                <a:spcPts val="1600"/>
              </a:spcAft>
              <a:buNone/>
            </a:pPr>
            <a:r>
              <a:rPr lang="en"/>
              <a:t>Give 30 seconds warning before ending discussion</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8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Give instructions for organizing groups</a:t>
            </a:r>
            <a:endParaRPr/>
          </a:p>
        </p:txBody>
      </p:sp>
      <p:sp>
        <p:nvSpPr>
          <p:cNvPr id="506" name="Google Shape;506;p8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Tell them to choose a </a:t>
            </a:r>
            <a:r>
              <a:rPr lang="en"/>
              <a:t>moderator</a:t>
            </a:r>
            <a:r>
              <a:rPr lang="en"/>
              <a:t> and notetaker and explain what they do</a:t>
            </a:r>
            <a:endParaRPr/>
          </a:p>
          <a:p>
            <a:pPr indent="0" lvl="0" marL="0" rtl="0" algn="l">
              <a:spcBef>
                <a:spcPts val="1600"/>
              </a:spcBef>
              <a:spcAft>
                <a:spcPts val="0"/>
              </a:spcAft>
              <a:buNone/>
            </a:pPr>
            <a:r>
              <a:rPr lang="en"/>
              <a:t>Ask them to change notetakers every time</a:t>
            </a:r>
            <a:endParaRPr/>
          </a:p>
          <a:p>
            <a:pPr indent="0" lvl="0" marL="0" rtl="0" algn="l">
              <a:spcBef>
                <a:spcPts val="1600"/>
              </a:spcBef>
              <a:spcAft>
                <a:spcPts val="1600"/>
              </a:spcAft>
              <a:buNone/>
            </a:pPr>
            <a:r>
              <a:rPr lang="en"/>
              <a:t>Remind them to do this in the first scenario slide before you send them to the breakout rooms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8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Give them final discussion tips</a:t>
            </a:r>
            <a:endParaRPr/>
          </a:p>
        </p:txBody>
      </p:sp>
      <p:sp>
        <p:nvSpPr>
          <p:cNvPr id="512" name="Google Shape;512;p8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Assure them that there are no trick questions</a:t>
            </a:r>
            <a:endParaRPr/>
          </a:p>
          <a:p>
            <a:pPr indent="0" lvl="0" marL="0" rtl="0" algn="l">
              <a:spcBef>
                <a:spcPts val="1600"/>
              </a:spcBef>
              <a:spcAft>
                <a:spcPts val="0"/>
              </a:spcAft>
              <a:buNone/>
            </a:pPr>
            <a:r>
              <a:rPr lang="en"/>
              <a:t>Tell them to make up details if they feel they need them</a:t>
            </a:r>
            <a:endParaRPr/>
          </a:p>
          <a:p>
            <a:pPr indent="0" lvl="0" marL="0" rtl="0" algn="l">
              <a:spcBef>
                <a:spcPts val="1600"/>
              </a:spcBef>
              <a:spcAft>
                <a:spcPts val="0"/>
              </a:spcAft>
              <a:buNone/>
            </a:pPr>
            <a:r>
              <a:rPr lang="en"/>
              <a:t>Ask them to focus on how an ally could respond, not the person being marginalized</a:t>
            </a:r>
            <a:endParaRPr/>
          </a:p>
          <a:p>
            <a:pPr indent="0" lvl="0" marL="0" rtl="0" algn="l">
              <a:spcBef>
                <a:spcPts val="1600"/>
              </a:spcBef>
              <a:spcAft>
                <a:spcPts val="1600"/>
              </a:spcAft>
              <a:buNone/>
            </a:pPr>
            <a:r>
              <a:rPr lang="en"/>
              <a:t>Explain that the "you" in the scenario is a theoretical person who could act as an ally, not literally "you"</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the Ally Skills Workshop?</a:t>
            </a:r>
            <a:endParaRPr/>
          </a:p>
        </p:txBody>
      </p:sp>
      <p:sp>
        <p:nvSpPr>
          <p:cNvPr id="110" name="Google Shape;110;p1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Teaching people with privilege how to support more marginalized people in everyday ways</a:t>
            </a:r>
            <a:endParaRPr/>
          </a:p>
          <a:p>
            <a:pPr indent="0" lvl="0" marL="0" rtl="0" algn="l">
              <a:spcBef>
                <a:spcPts val="1600"/>
              </a:spcBef>
              <a:spcAft>
                <a:spcPts val="0"/>
              </a:spcAft>
              <a:buNone/>
            </a:pPr>
            <a:r>
              <a:rPr lang="en"/>
              <a:t>“Ally skills” vs. “allies”: focuses on actions rather than self-identification as a "good person"</a:t>
            </a:r>
            <a:endParaRPr/>
          </a:p>
          <a:p>
            <a:pPr indent="0" lvl="0" marL="0" rtl="0" algn="l">
              <a:spcBef>
                <a:spcPts val="1600"/>
              </a:spcBef>
              <a:spcAft>
                <a:spcPts val="0"/>
              </a:spcAft>
              <a:buNone/>
            </a:pPr>
            <a:r>
              <a:rPr lang="en"/>
              <a:t>Mainly small group discussion and group report-out</a:t>
            </a:r>
            <a:endParaRPr/>
          </a:p>
          <a:p>
            <a:pPr indent="0" lvl="0" marL="0" rtl="0" algn="l">
              <a:spcBef>
                <a:spcPts val="1600"/>
              </a:spcBef>
              <a:spcAft>
                <a:spcPts val="0"/>
              </a:spcAft>
              <a:buNone/>
            </a:pPr>
            <a:r>
              <a:rPr lang="en"/>
              <a:t>Audience: Volunteer-only, ideally 20-40% people from marginalized groups</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8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all this preparation?</a:t>
            </a:r>
            <a:endParaRPr/>
          </a:p>
        </p:txBody>
      </p:sp>
      <p:sp>
        <p:nvSpPr>
          <p:cNvPr id="518" name="Google Shape;518;p8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Without all this, we reproduce oppression inside the workshop - privileged people dominate discussion</a:t>
            </a:r>
            <a:endParaRPr/>
          </a:p>
          <a:p>
            <a:pPr indent="0" lvl="0" marL="0" rtl="0" algn="l">
              <a:spcBef>
                <a:spcPts val="1600"/>
              </a:spcBef>
              <a:spcAft>
                <a:spcPts val="0"/>
              </a:spcAft>
              <a:buNone/>
            </a:pPr>
            <a:r>
              <a:rPr lang="en"/>
              <a:t>With all this, oppression can still happen in group discussions, but it is less common</a:t>
            </a:r>
            <a:endParaRPr/>
          </a:p>
          <a:p>
            <a:pPr indent="0" lvl="0" marL="0" rtl="0" algn="l">
              <a:spcBef>
                <a:spcPts val="1600"/>
              </a:spcBef>
              <a:spcAft>
                <a:spcPts val="0"/>
              </a:spcAft>
              <a:buNone/>
            </a:pPr>
            <a:r>
              <a:rPr lang="en"/>
              <a:t>If I leave accidentally leave a slide out… mayhem and confusion</a:t>
            </a:r>
            <a:endParaRPr/>
          </a:p>
          <a:p>
            <a:pPr indent="0" lvl="0" marL="0" rtl="0" algn="l">
              <a:spcBef>
                <a:spcPts val="1600"/>
              </a:spcBef>
              <a:spcAft>
                <a:spcPts val="1600"/>
              </a:spcAft>
              <a:buNone/>
            </a:pPr>
            <a:r>
              <a:rPr lang="en"/>
              <a:t>Best way to learn ally skills is to do them in the workshop!</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8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Guiding scenario report-outs</a:t>
            </a:r>
            <a:endParaRPr/>
          </a:p>
        </p:txBody>
      </p:sp>
      <p:sp>
        <p:nvSpPr>
          <p:cNvPr id="524" name="Google Shape;524;p8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Starting with a different group each time, ask the notetaker to report out major points of discussion</a:t>
            </a:r>
            <a:endParaRPr/>
          </a:p>
          <a:p>
            <a:pPr indent="0" lvl="0" marL="0" rtl="0" algn="l">
              <a:spcBef>
                <a:spcPts val="1600"/>
              </a:spcBef>
              <a:spcAft>
                <a:spcPts val="0"/>
              </a:spcAft>
              <a:buNone/>
            </a:pPr>
            <a:r>
              <a:rPr lang="en"/>
              <a:t>Ask them not to repeat things other groups already said and praise anyone who does this</a:t>
            </a:r>
            <a:endParaRPr/>
          </a:p>
          <a:p>
            <a:pPr indent="0" lvl="0" marL="0" rtl="0" algn="l">
              <a:spcBef>
                <a:spcPts val="1600"/>
              </a:spcBef>
              <a:spcAft>
                <a:spcPts val="0"/>
              </a:spcAft>
              <a:buNone/>
            </a:pPr>
            <a:r>
              <a:rPr lang="en"/>
              <a:t>Briefly affirm good suggestions and explain bad suggestions (really bad ones immediately)</a:t>
            </a:r>
            <a:endParaRPr/>
          </a:p>
          <a:p>
            <a:pPr indent="0" lvl="0" marL="0" rtl="0" algn="l">
              <a:spcBef>
                <a:spcPts val="1600"/>
              </a:spcBef>
              <a:spcAft>
                <a:spcPts val="0"/>
              </a:spcAft>
              <a:buNone/>
            </a:pPr>
            <a:r>
              <a:rPr b="1" lang="en"/>
              <a:t>Don't ask for additional comments!!!</a:t>
            </a:r>
            <a:endParaRPr b="1"/>
          </a:p>
          <a:p>
            <a:pPr indent="0" lvl="0" marL="0" rtl="0" algn="l">
              <a:spcBef>
                <a:spcPts val="1600"/>
              </a:spcBef>
              <a:spcAft>
                <a:spcPts val="1600"/>
              </a:spcAft>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8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if someone talks too much in their group?</a:t>
            </a:r>
            <a:endParaRPr/>
          </a:p>
        </p:txBody>
      </p:sp>
      <p:sp>
        <p:nvSpPr>
          <p:cNvPr id="530" name="Google Shape;530;p8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Tell the whole class "If you know you speak a lot, don't speak first and let silence go longer before speaking"</a:t>
            </a:r>
            <a:endParaRPr/>
          </a:p>
          <a:p>
            <a:pPr indent="0" lvl="0" marL="0" rtl="0" algn="l">
              <a:spcBef>
                <a:spcPts val="1600"/>
              </a:spcBef>
              <a:spcAft>
                <a:spcPts val="0"/>
              </a:spcAft>
              <a:buNone/>
            </a:pPr>
            <a:r>
              <a:rPr lang="en"/>
              <a:t>Take them aside during a break and say you noticed them speaking a lot</a:t>
            </a:r>
            <a:endParaRPr/>
          </a:p>
          <a:p>
            <a:pPr indent="0" lvl="0" marL="0" rtl="0" algn="l">
              <a:spcBef>
                <a:spcPts val="1600"/>
              </a:spcBef>
              <a:spcAft>
                <a:spcPts val="0"/>
              </a:spcAft>
              <a:buNone/>
            </a:pPr>
            <a:r>
              <a:rPr lang="en"/>
              <a:t>Pass them a note</a:t>
            </a:r>
            <a:endParaRPr/>
          </a:p>
          <a:p>
            <a:pPr indent="0" lvl="0" marL="0" rtl="0" algn="l">
              <a:spcBef>
                <a:spcPts val="1600"/>
              </a:spcBef>
              <a:spcAft>
                <a:spcPts val="1600"/>
              </a:spcAft>
              <a:buNone/>
            </a:pPr>
            <a:r>
              <a:rPr lang="en"/>
              <a:t>Directly ask them to stop speaking in front of everyone</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8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Guiding scenario report-outs</a:t>
            </a:r>
            <a:endParaRPr/>
          </a:p>
        </p:txBody>
      </p:sp>
      <p:sp>
        <p:nvSpPr>
          <p:cNvPr id="536" name="Google Shape;536;p8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everyone to stop talking (they won't, use bell)</a:t>
            </a:r>
            <a:endParaRPr/>
          </a:p>
          <a:p>
            <a:pPr indent="0" lvl="0" marL="0" rtl="0" algn="l">
              <a:spcBef>
                <a:spcPts val="1600"/>
              </a:spcBef>
              <a:spcAft>
                <a:spcPts val="0"/>
              </a:spcAft>
              <a:buNone/>
            </a:pPr>
            <a:r>
              <a:rPr lang="en"/>
              <a:t>Starting with a different group each time, ask them to report out major points of discussion</a:t>
            </a:r>
            <a:endParaRPr/>
          </a:p>
          <a:p>
            <a:pPr indent="0" lvl="0" marL="0" rtl="0" algn="l">
              <a:spcBef>
                <a:spcPts val="1600"/>
              </a:spcBef>
              <a:spcAft>
                <a:spcPts val="0"/>
              </a:spcAft>
              <a:buNone/>
            </a:pPr>
            <a:r>
              <a:rPr lang="en"/>
              <a:t>Ask them not to repeat things other groups already said</a:t>
            </a:r>
            <a:endParaRPr/>
          </a:p>
          <a:p>
            <a:pPr indent="0" lvl="0" marL="0" rtl="0" algn="l">
              <a:spcBef>
                <a:spcPts val="1600"/>
              </a:spcBef>
              <a:spcAft>
                <a:spcPts val="0"/>
              </a:spcAft>
              <a:buNone/>
            </a:pPr>
            <a:r>
              <a:rPr lang="en"/>
              <a:t>Briefly affirm good suggestions and explain bad suggestions (really bad ones immediately)</a:t>
            </a:r>
            <a:endParaRPr/>
          </a:p>
          <a:p>
            <a:pPr indent="0" lvl="0" marL="0" rtl="0" algn="l">
              <a:spcBef>
                <a:spcPts val="1600"/>
              </a:spcBef>
              <a:spcAft>
                <a:spcPts val="1600"/>
              </a:spcAft>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8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Guiding scenario report-outs</a:t>
            </a:r>
            <a:endParaRPr/>
          </a:p>
        </p:txBody>
      </p:sp>
      <p:sp>
        <p:nvSpPr>
          <p:cNvPr id="542" name="Google Shape;542;p8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Wait till end of report-out to add any missed points - give participants a chance to discover them first</a:t>
            </a:r>
            <a:endParaRPr/>
          </a:p>
          <a:p>
            <a:pPr indent="0" lvl="0" marL="0" rtl="0" algn="l">
              <a:spcBef>
                <a:spcPts val="1600"/>
              </a:spcBef>
              <a:spcAft>
                <a:spcPts val="0"/>
              </a:spcAft>
              <a:buNone/>
            </a:pPr>
            <a:r>
              <a:rPr lang="en"/>
              <a:t>Write down points you want to cover and cross them off</a:t>
            </a:r>
            <a:endParaRPr/>
          </a:p>
          <a:p>
            <a:pPr indent="0" lvl="0" marL="0" rtl="0" algn="l">
              <a:spcBef>
                <a:spcPts val="1600"/>
              </a:spcBef>
              <a:spcAft>
                <a:spcPts val="0"/>
              </a:spcAft>
              <a:buNone/>
            </a:pPr>
            <a:r>
              <a:rPr lang="en"/>
              <a:t>Certain questions almost certainly will come up in certain scenarios</a:t>
            </a:r>
            <a:endParaRPr/>
          </a:p>
          <a:p>
            <a:pPr indent="0" lvl="0" marL="0" rtl="0" algn="l">
              <a:spcBef>
                <a:spcPts val="1600"/>
              </a:spcBef>
              <a:spcAft>
                <a:spcPts val="0"/>
              </a:spcAft>
              <a:buNone/>
            </a:pPr>
            <a:r>
              <a:rPr lang="en"/>
              <a:t>Example slides come with “tip” slides in between scenarios that have useful links/concepts/explanations</a:t>
            </a:r>
            <a:endParaRPr/>
          </a:p>
          <a:p>
            <a:pPr indent="0" lvl="0" marL="0" rtl="0" algn="l">
              <a:spcBef>
                <a:spcPts val="1600"/>
              </a:spcBef>
              <a:spcAft>
                <a:spcPts val="1600"/>
              </a:spcAft>
              <a:buNone/>
            </a:pPr>
            <a:r>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8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Practice politely but firmly standing your ground</a:t>
            </a:r>
            <a:endParaRPr/>
          </a:p>
        </p:txBody>
      </p:sp>
      <p:sp>
        <p:nvSpPr>
          <p:cNvPr id="548" name="Google Shape;548;p8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Choose a moderator in your breakout room</a:t>
            </a:r>
            <a:endParaRPr/>
          </a:p>
          <a:p>
            <a:pPr indent="0" lvl="0" marL="0" rtl="0" algn="l">
              <a:spcBef>
                <a:spcPts val="1600"/>
              </a:spcBef>
              <a:spcAft>
                <a:spcPts val="0"/>
              </a:spcAft>
              <a:buNone/>
            </a:pPr>
            <a:r>
              <a:rPr lang="en"/>
              <a:t>Moderator chooses facilitator and questioner</a:t>
            </a:r>
            <a:endParaRPr/>
          </a:p>
          <a:p>
            <a:pPr indent="0" lvl="0" marL="0" rtl="0" algn="l">
              <a:spcBef>
                <a:spcPts val="1600"/>
              </a:spcBef>
              <a:spcAft>
                <a:spcPts val="0"/>
              </a:spcAft>
              <a:buNone/>
            </a:pPr>
            <a:r>
              <a:rPr lang="en"/>
              <a:t>Suggested argument "Introverts are a marginalized group"</a:t>
            </a:r>
            <a:endParaRPr/>
          </a:p>
          <a:p>
            <a:pPr indent="0" lvl="0" marL="0" rtl="0" algn="l">
              <a:spcBef>
                <a:spcPts val="1600"/>
              </a:spcBef>
              <a:spcAft>
                <a:spcPts val="1600"/>
              </a:spcAft>
              <a:buNone/>
            </a:pPr>
            <a:r>
              <a:rPr lang="en"/>
              <a:t>Facilitator politely but firmly responds with facts, then shuts it down</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6F5EE"/>
            </a:gs>
            <a:gs pos="100000">
              <a:srgbClr val="73D6C0"/>
            </a:gs>
          </a:gsLst>
          <a:lin ang="5400012" scaled="0"/>
        </a:gradFill>
      </p:bgPr>
    </p:bg>
    <p:spTree>
      <p:nvGrpSpPr>
        <p:cNvPr id="552" name="Shape 552"/>
        <p:cNvGrpSpPr/>
        <p:nvPr/>
      </p:nvGrpSpPr>
      <p:grpSpPr>
        <a:xfrm>
          <a:off x="0" y="0"/>
          <a:ext cx="0" cy="0"/>
          <a:chOff x="0" y="0"/>
          <a:chExt cx="0" cy="0"/>
        </a:xfrm>
      </p:grpSpPr>
      <p:sp>
        <p:nvSpPr>
          <p:cNvPr id="553" name="Google Shape;553;p8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Exercise: Polite but firm, suggested text</a:t>
            </a:r>
            <a:endParaRPr/>
          </a:p>
        </p:txBody>
      </p:sp>
      <p:sp>
        <p:nvSpPr>
          <p:cNvPr id="554" name="Google Shape;554;p8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Arguments: Introverts are at a disadvantage, introverts should get accommodations, compare with other marginalizations</a:t>
            </a:r>
            <a:endParaRPr/>
          </a:p>
          <a:p>
            <a:pPr indent="0" lvl="0" marL="0" rtl="0" algn="l">
              <a:spcBef>
                <a:spcPts val="1600"/>
              </a:spcBef>
              <a:spcAft>
                <a:spcPts val="0"/>
              </a:spcAft>
              <a:buNone/>
            </a:pPr>
            <a:r>
              <a:rPr lang="en"/>
              <a:t>Responses: Little evidence for introvert/extrovert difference in treatment, environment, intersectionality, trivializing marginalization, ask for help from others</a:t>
            </a:r>
            <a:endParaRPr/>
          </a:p>
          <a:p>
            <a:pPr indent="0" lvl="0" marL="0" rtl="0" algn="l">
              <a:spcBef>
                <a:spcPts val="1600"/>
              </a:spcBef>
              <a:spcAft>
                <a:spcPts val="1600"/>
              </a:spcAft>
              <a:buNone/>
            </a:pPr>
            <a:r>
              <a:rPr lang="en"/>
              <a:t>Moving on: Let's take it offline, want to get to other topics, let's talk after class</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8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Summary of ideal facilitation style</a:t>
            </a:r>
            <a:endParaRPr/>
          </a:p>
        </p:txBody>
      </p:sp>
      <p:sp>
        <p:nvSpPr>
          <p:cNvPr id="560" name="Google Shape;560;p8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Affirm and praise frequently - smile and nod</a:t>
            </a:r>
            <a:endParaRPr/>
          </a:p>
          <a:p>
            <a:pPr indent="0" lvl="0" marL="0" rtl="0" algn="l">
              <a:spcBef>
                <a:spcPts val="1600"/>
              </a:spcBef>
              <a:spcAft>
                <a:spcPts val="0"/>
              </a:spcAft>
              <a:buClr>
                <a:srgbClr val="000000"/>
              </a:buClr>
              <a:buSzPts val="1100"/>
              <a:buFont typeface="Arial"/>
              <a:buNone/>
            </a:pPr>
            <a:r>
              <a:rPr lang="en"/>
              <a:t>Be polite but firm about what you know to be true</a:t>
            </a:r>
            <a:endParaRPr/>
          </a:p>
          <a:p>
            <a:pPr indent="0" lvl="0" marL="0" rtl="0" algn="l">
              <a:spcBef>
                <a:spcPts val="1600"/>
              </a:spcBef>
              <a:spcAft>
                <a:spcPts val="0"/>
              </a:spcAft>
              <a:buNone/>
            </a:pPr>
            <a:r>
              <a:rPr lang="en"/>
              <a:t>Let participants come up with answers first whenever possible</a:t>
            </a:r>
            <a:endParaRPr/>
          </a:p>
          <a:p>
            <a:pPr indent="0" lvl="0" marL="0" rtl="0" algn="l">
              <a:spcBef>
                <a:spcPts val="1600"/>
              </a:spcBef>
              <a:spcAft>
                <a:spcPts val="0"/>
              </a:spcAft>
              <a:buNone/>
            </a:pPr>
            <a:r>
              <a:rPr lang="en"/>
              <a:t>Limit length of report-out</a:t>
            </a:r>
            <a:endParaRPr/>
          </a:p>
          <a:p>
            <a:pPr indent="0" lvl="0" marL="0" rtl="0" algn="l">
              <a:spcBef>
                <a:spcPts val="1600"/>
              </a:spcBef>
              <a:spcAft>
                <a:spcPts val="1600"/>
              </a:spcAft>
              <a:buNone/>
            </a:pPr>
            <a:r>
              <a:rPr lang="en"/>
              <a:t>Summarize missed points at end of discussion (use written notes and mark points off as people say them)</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9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Ending the workshop</a:t>
            </a:r>
            <a:endParaRPr/>
          </a:p>
        </p:txBody>
      </p:sp>
      <p:sp>
        <p:nvSpPr>
          <p:cNvPr id="566" name="Google Shape;566;p9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goal-setting exercise</a:t>
            </a:r>
            <a:endParaRPr/>
          </a:p>
          <a:p>
            <a:pPr indent="0" lvl="0" marL="0" rtl="0" algn="l">
              <a:spcBef>
                <a:spcPts val="1600"/>
              </a:spcBef>
              <a:spcAft>
                <a:spcPts val="0"/>
              </a:spcAft>
              <a:buNone/>
            </a:pPr>
            <a:r>
              <a:rPr lang="en"/>
              <a:t>Explain more advanced ways to continue education in ally skills</a:t>
            </a:r>
            <a:endParaRPr/>
          </a:p>
          <a:p>
            <a:pPr indent="0" lvl="0" marL="0" rtl="0" algn="l">
              <a:spcBef>
                <a:spcPts val="1600"/>
              </a:spcBef>
              <a:spcAft>
                <a:spcPts val="0"/>
              </a:spcAft>
              <a:buNone/>
            </a:pPr>
            <a:r>
              <a:rPr lang="en"/>
              <a:t>Thank everyone for participating, tell them it was a great workshop because they participated, ask them to give themselves a round of applause</a:t>
            </a:r>
            <a:endParaRPr/>
          </a:p>
          <a:p>
            <a:pPr indent="0" lvl="0" marL="0" rtl="0" algn="l">
              <a:spcBef>
                <a:spcPts val="1600"/>
              </a:spcBef>
              <a:spcAft>
                <a:spcPts val="1600"/>
              </a:spcAft>
              <a:buNone/>
            </a:pPr>
            <a:r>
              <a:rPr lang="en"/>
              <a:t>Stick around for questions and discussion</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9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Send an anonymous survey</a:t>
            </a:r>
            <a:endParaRPr/>
          </a:p>
        </p:txBody>
      </p:sp>
      <p:sp>
        <p:nvSpPr>
          <p:cNvPr id="572" name="Google Shape;572;p9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Send an anonymous survey after the workshop</a:t>
            </a:r>
            <a:endParaRPr/>
          </a:p>
          <a:p>
            <a:pPr indent="0" lvl="0" marL="0" rtl="0" algn="l">
              <a:spcBef>
                <a:spcPts val="1600"/>
              </a:spcBef>
              <a:spcAft>
                <a:spcPts val="0"/>
              </a:spcAft>
              <a:buNone/>
            </a:pPr>
            <a:r>
              <a:rPr lang="en"/>
              <a:t>Schedule time to read the results of the survey when you can handle negative comments (but mostly they will be positive)</a:t>
            </a:r>
            <a:endParaRPr/>
          </a:p>
          <a:p>
            <a:pPr indent="0" lvl="0" marL="0" rtl="0" algn="l">
              <a:spcBef>
                <a:spcPts val="1600"/>
              </a:spcBef>
              <a:spcAft>
                <a:spcPts val="0"/>
              </a:spcAft>
              <a:buNone/>
            </a:pPr>
            <a:r>
              <a:rPr lang="en"/>
              <a:t>You want some negative feedback</a:t>
            </a:r>
            <a:endParaRPr/>
          </a:p>
          <a:p>
            <a:pPr indent="0" lvl="0" marL="0" rtl="0" algn="l">
              <a:spcBef>
                <a:spcPts val="1600"/>
              </a:spcBef>
              <a:spcAft>
                <a:spcPts val="1600"/>
              </a:spcAft>
              <a:buNone/>
            </a:pPr>
            <a:r>
              <a:rPr lang="en"/>
              <a:t>Will always get "too hard" and "too easy" (same workshop)</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Facilitating the Ally Skills Workshop is rewarding</a:t>
            </a:r>
            <a:endParaRPr/>
          </a:p>
        </p:txBody>
      </p:sp>
      <p:sp>
        <p:nvSpPr>
          <p:cNvPr id="116" name="Google Shape;116;p2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 we get more training like that?” actual comment from student</a:t>
            </a:r>
            <a:endParaRPr/>
          </a:p>
          <a:p>
            <a:pPr indent="0" lvl="0" marL="0" rtl="0" algn="l">
              <a:spcBef>
                <a:spcPts val="1600"/>
              </a:spcBef>
              <a:spcAft>
                <a:spcPts val="0"/>
              </a:spcAft>
              <a:buNone/>
            </a:pPr>
            <a:r>
              <a:rPr lang="en"/>
              <a:t>Watch people have “Aha” moments</a:t>
            </a:r>
            <a:endParaRPr/>
          </a:p>
          <a:p>
            <a:pPr indent="0" lvl="0" marL="0" rtl="0" algn="l">
              <a:spcBef>
                <a:spcPts val="1600"/>
              </a:spcBef>
              <a:spcAft>
                <a:spcPts val="0"/>
              </a:spcAft>
              <a:buNone/>
            </a:pPr>
            <a:r>
              <a:rPr lang="en"/>
              <a:t>Take action to end social injustice</a:t>
            </a:r>
            <a:endParaRPr/>
          </a:p>
          <a:p>
            <a:pPr indent="0" lvl="0" marL="0" rtl="0" algn="l">
              <a:spcBef>
                <a:spcPts val="1600"/>
              </a:spcBef>
              <a:spcAft>
                <a:spcPts val="0"/>
              </a:spcAft>
              <a:buNone/>
            </a:pPr>
            <a:r>
              <a:rPr lang="en"/>
              <a:t>Highly interactive, time flies</a:t>
            </a:r>
            <a:endParaRPr/>
          </a:p>
          <a:p>
            <a:pPr indent="0" lvl="0" marL="0" rtl="0" algn="l">
              <a:spcBef>
                <a:spcPts val="1600"/>
              </a:spcBef>
              <a:spcAft>
                <a:spcPts val="0"/>
              </a:spcAft>
              <a:buNone/>
            </a:pPr>
            <a:r>
              <a:rPr lang="en"/>
              <a:t>No two workshops are ever the same</a:t>
            </a:r>
            <a:endParaRPr/>
          </a:p>
          <a:p>
            <a:pPr indent="0" lvl="0" marL="0" rtl="0" algn="l">
              <a:spcBef>
                <a:spcPts val="1600"/>
              </a:spcBef>
              <a:spcAft>
                <a:spcPts val="1600"/>
              </a:spcAft>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9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if someone joins late?</a:t>
            </a:r>
            <a:endParaRPr/>
          </a:p>
        </p:txBody>
      </p:sp>
      <p:sp>
        <p:nvSpPr>
          <p:cNvPr id="578" name="Google Shape;578;p9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NOT allow people to participate in group discussion if they missed the introduction - this is crucial</a:t>
            </a:r>
            <a:endParaRPr/>
          </a:p>
          <a:p>
            <a:pPr indent="0" lvl="0" marL="0" rtl="0" algn="l">
              <a:spcBef>
                <a:spcPts val="1600"/>
              </a:spcBef>
              <a:spcAft>
                <a:spcPts val="0"/>
              </a:spcAft>
              <a:buNone/>
            </a:pPr>
            <a:r>
              <a:rPr lang="en"/>
              <a:t>Feel confident in your ability to say no and tell people they have to leave</a:t>
            </a:r>
            <a:endParaRPr/>
          </a:p>
          <a:p>
            <a:pPr indent="0" lvl="0" marL="0" rtl="0" algn="l">
              <a:spcBef>
                <a:spcPts val="1600"/>
              </a:spcBef>
              <a:spcAft>
                <a:spcPts val="1600"/>
              </a:spcAft>
              <a:buNone/>
            </a:pPr>
            <a:r>
              <a:rPr lang="en"/>
              <a:t>If you are feeling generous, you can go over the handout with them while the rest of the groups are discussing a scenario (or if you have two facilitators, one can do this)</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9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if you have to ask someone to leave?</a:t>
            </a:r>
            <a:endParaRPr/>
          </a:p>
        </p:txBody>
      </p:sp>
      <p:sp>
        <p:nvSpPr>
          <p:cNvPr id="584" name="Google Shape;584;p9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Call a 5 minute break</a:t>
            </a:r>
            <a:endParaRPr/>
          </a:p>
          <a:p>
            <a:pPr indent="0" lvl="0" marL="0" rtl="0" algn="l">
              <a:spcBef>
                <a:spcPts val="1600"/>
              </a:spcBef>
              <a:spcAft>
                <a:spcPts val="0"/>
              </a:spcAft>
              <a:buNone/>
            </a:pPr>
            <a:r>
              <a:rPr lang="en"/>
              <a:t>Pull them aside where you can't be overheard</a:t>
            </a:r>
            <a:endParaRPr/>
          </a:p>
          <a:p>
            <a:pPr indent="0" lvl="0" marL="0" rtl="0" algn="l">
              <a:spcBef>
                <a:spcPts val="1600"/>
              </a:spcBef>
              <a:spcAft>
                <a:spcPts val="0"/>
              </a:spcAft>
              <a:buNone/>
            </a:pPr>
            <a:r>
              <a:rPr lang="en"/>
              <a:t>Say something apologetic and non-blaming about how the workshop isn't a good fit, etc.</a:t>
            </a:r>
            <a:endParaRPr/>
          </a:p>
          <a:p>
            <a:pPr indent="0" lvl="0" marL="0" rtl="0" algn="l">
              <a:spcBef>
                <a:spcPts val="1600"/>
              </a:spcBef>
              <a:spcAft>
                <a:spcPts val="0"/>
              </a:spcAft>
              <a:buNone/>
            </a:pPr>
            <a:r>
              <a:rPr lang="en"/>
              <a:t>Suggest that they can attend another workshop</a:t>
            </a:r>
            <a:endParaRPr/>
          </a:p>
          <a:p>
            <a:pPr indent="0" lvl="0" marL="0" rtl="0" algn="l">
              <a:spcBef>
                <a:spcPts val="1600"/>
              </a:spcBef>
              <a:spcAft>
                <a:spcPts val="1600"/>
              </a:spcAft>
              <a:buNone/>
            </a:pPr>
            <a:r>
              <a:rPr lang="en"/>
              <a:t>Keep repeating yourself until they leave</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9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Hard stuff rarely happens</a:t>
            </a:r>
            <a:endParaRPr/>
          </a:p>
        </p:txBody>
      </p:sp>
      <p:sp>
        <p:nvSpPr>
          <p:cNvPr id="590" name="Google Shape;590;p9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Asking someone to leave happens ~1% of workshops</a:t>
            </a:r>
            <a:endParaRPr/>
          </a:p>
          <a:p>
            <a:pPr indent="0" lvl="0" marL="0" rtl="0" algn="l">
              <a:spcBef>
                <a:spcPts val="1600"/>
              </a:spcBef>
              <a:spcAft>
                <a:spcPts val="0"/>
              </a:spcAft>
              <a:buNone/>
            </a:pPr>
            <a:r>
              <a:rPr lang="en"/>
              <a:t>Someone obnoxious happens ~5% of workshops</a:t>
            </a:r>
            <a:endParaRPr/>
          </a:p>
          <a:p>
            <a:pPr indent="0" lvl="0" marL="0" rtl="0" algn="l">
              <a:spcBef>
                <a:spcPts val="1600"/>
              </a:spcBef>
              <a:spcAft>
                <a:spcPts val="0"/>
              </a:spcAft>
              <a:buNone/>
            </a:pPr>
            <a:r>
              <a:rPr lang="en"/>
              <a:t>You can designate someone to help you</a:t>
            </a:r>
            <a:endParaRPr/>
          </a:p>
          <a:p>
            <a:pPr indent="0" lvl="0" marL="0" rtl="0" algn="l">
              <a:spcBef>
                <a:spcPts val="1600"/>
              </a:spcBef>
              <a:spcAft>
                <a:spcPts val="0"/>
              </a:spcAft>
              <a:buNone/>
            </a:pPr>
            <a:r>
              <a:rPr lang="en"/>
              <a:t>It's okay to make a mistake - not the end of the world</a:t>
            </a:r>
            <a:endParaRPr/>
          </a:p>
          <a:p>
            <a:pPr indent="0" lvl="0" marL="0" rtl="0" algn="l">
              <a:spcBef>
                <a:spcPts val="1600"/>
              </a:spcBef>
              <a:spcAft>
                <a:spcPts val="1600"/>
              </a:spcAft>
              <a:buNone/>
            </a:pPr>
            <a:r>
              <a:rPr lang="en"/>
              <a:t>If your career is at risk, protect your career first</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9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Practice interrupting with role play</a:t>
            </a:r>
            <a:endParaRPr/>
          </a:p>
        </p:txBody>
      </p:sp>
      <p:sp>
        <p:nvSpPr>
          <p:cNvPr id="596" name="Google Shape;596;p9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Interrupting is a crucial facilitating skill</a:t>
            </a:r>
            <a:endParaRPr/>
          </a:p>
          <a:p>
            <a:pPr indent="0" lvl="0" marL="0" rtl="0" algn="l">
              <a:spcBef>
                <a:spcPts val="1600"/>
              </a:spcBef>
              <a:spcAft>
                <a:spcPts val="0"/>
              </a:spcAft>
              <a:buNone/>
            </a:pPr>
            <a:r>
              <a:rPr lang="en"/>
              <a:t>Interrupting can be both good and bad; interrupting in ways that reinforce oppression is bad</a:t>
            </a:r>
            <a:endParaRPr/>
          </a:p>
          <a:p>
            <a:pPr indent="0" lvl="0" marL="0" rtl="0" algn="l">
              <a:spcBef>
                <a:spcPts val="1600"/>
              </a:spcBef>
              <a:spcAft>
                <a:spcPts val="0"/>
              </a:spcAft>
              <a:buNone/>
            </a:pPr>
            <a:r>
              <a:rPr lang="en"/>
              <a:t>Interrupting is vital when someone is saying something harmful</a:t>
            </a:r>
            <a:endParaRPr/>
          </a:p>
          <a:p>
            <a:pPr indent="0" lvl="0" marL="0" rtl="0" algn="l">
              <a:spcBef>
                <a:spcPts val="1600"/>
              </a:spcBef>
              <a:spcAft>
                <a:spcPts val="1600"/>
              </a:spcAft>
              <a:buNone/>
            </a:pPr>
            <a:r>
              <a:rPr lang="en"/>
              <a:t>Interrupting is important when someone is taking up too much time</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9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Interrupting exercise: Example</a:t>
            </a:r>
            <a:endParaRPr/>
          </a:p>
        </p:txBody>
      </p:sp>
      <p:sp>
        <p:nvSpPr>
          <p:cNvPr id="602" name="Google Shape;602;p9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participant said something sexist and another participant pointed it out</a:t>
            </a:r>
            <a:endParaRPr/>
          </a:p>
          <a:p>
            <a:pPr indent="0" lvl="0" marL="0" rtl="0" algn="l">
              <a:spcBef>
                <a:spcPts val="1600"/>
              </a:spcBef>
              <a:spcAft>
                <a:spcPts val="0"/>
              </a:spcAft>
              <a:buNone/>
            </a:pPr>
            <a:r>
              <a:rPr lang="en"/>
              <a:t>First student apologized and started to defend themself at length</a:t>
            </a:r>
            <a:endParaRPr/>
          </a:p>
          <a:p>
            <a:pPr indent="0" lvl="0" marL="0" rtl="0" algn="l">
              <a:spcBef>
                <a:spcPts val="1600"/>
              </a:spcBef>
              <a:spcAft>
                <a:spcPts val="1600"/>
              </a:spcAft>
              <a:buNone/>
            </a:pPr>
            <a:r>
              <a:rPr lang="en"/>
              <a:t>I said "Thank you for demonstrating to the class how to apologize, correct yourself, and move on" until they stopped talking</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9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Useful interrupting phrases</a:t>
            </a:r>
            <a:endParaRPr/>
          </a:p>
        </p:txBody>
      </p:sp>
      <p:sp>
        <p:nvSpPr>
          <p:cNvPr id="608" name="Google Shape;608;p9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 so sorry, but I want to be sure everyone has time to speak. Could you summarize?"</a:t>
            </a:r>
            <a:endParaRPr/>
          </a:p>
          <a:p>
            <a:pPr indent="0" lvl="0" marL="0" rtl="0" algn="l">
              <a:spcBef>
                <a:spcPts val="1600"/>
              </a:spcBef>
              <a:spcAft>
                <a:spcPts val="0"/>
              </a:spcAft>
              <a:buNone/>
            </a:pPr>
            <a:r>
              <a:rPr lang="en"/>
              <a:t>"I think what you're trying to say is X, is that right?"</a:t>
            </a:r>
            <a:endParaRPr/>
          </a:p>
          <a:p>
            <a:pPr indent="0" lvl="0" marL="0" rtl="0" algn="l">
              <a:spcBef>
                <a:spcPts val="1600"/>
              </a:spcBef>
              <a:spcAft>
                <a:spcPts val="0"/>
              </a:spcAft>
              <a:buNone/>
            </a:pPr>
            <a:r>
              <a:rPr lang="en"/>
              <a:t>"I hate to interrupt, but I know people really want to get to the rest of the scenarios."</a:t>
            </a:r>
            <a:endParaRPr/>
          </a:p>
          <a:p>
            <a:pPr indent="0" lvl="0" marL="0" rtl="0" algn="l">
              <a:spcBef>
                <a:spcPts val="1600"/>
              </a:spcBef>
              <a:spcAft>
                <a:spcPts val="1600"/>
              </a:spcAft>
              <a:buNone/>
            </a:pPr>
            <a:r>
              <a:rPr lang="en"/>
              <a:t>"I'm going to interrupt you and ask you to follow up after the workshop, is that okay?"</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6F5EE"/>
            </a:gs>
            <a:gs pos="100000">
              <a:srgbClr val="73D6C0"/>
            </a:gs>
          </a:gsLst>
          <a:lin ang="5400012" scaled="0"/>
        </a:gradFill>
      </p:bgPr>
    </p:bg>
    <p:spTree>
      <p:nvGrpSpPr>
        <p:cNvPr id="612" name="Shape 612"/>
        <p:cNvGrpSpPr/>
        <p:nvPr/>
      </p:nvGrpSpPr>
      <p:grpSpPr>
        <a:xfrm>
          <a:off x="0" y="0"/>
          <a:ext cx="0" cy="0"/>
          <a:chOff x="0" y="0"/>
          <a:chExt cx="0" cy="0"/>
        </a:xfrm>
      </p:grpSpPr>
      <p:sp>
        <p:nvSpPr>
          <p:cNvPr id="613" name="Google Shape;613;p9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Exercise: </a:t>
            </a:r>
            <a:r>
              <a:rPr lang="en"/>
              <a:t>Practice interrupting with role play</a:t>
            </a:r>
            <a:endParaRPr/>
          </a:p>
        </p:txBody>
      </p:sp>
      <p:sp>
        <p:nvSpPr>
          <p:cNvPr id="614" name="Google Shape;614;p9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Choose a moderator to select who goes next</a:t>
            </a:r>
            <a:endParaRPr/>
          </a:p>
          <a:p>
            <a:pPr indent="0" lvl="0" marL="0" rtl="0" algn="l">
              <a:spcBef>
                <a:spcPts val="1600"/>
              </a:spcBef>
              <a:spcAft>
                <a:spcPts val="0"/>
              </a:spcAft>
              <a:buNone/>
            </a:pPr>
            <a:r>
              <a:rPr lang="en"/>
              <a:t>One person read out loud from the facilitator's guide (or talk about something extemporaneously)</a:t>
            </a:r>
            <a:endParaRPr/>
          </a:p>
          <a:p>
            <a:pPr indent="0" lvl="0" marL="0" rtl="0" algn="l">
              <a:spcBef>
                <a:spcPts val="1600"/>
              </a:spcBef>
              <a:spcAft>
                <a:spcPts val="0"/>
              </a:spcAft>
              <a:buNone/>
            </a:pPr>
            <a:r>
              <a:rPr lang="en"/>
              <a:t>Another person practices interrupting them</a:t>
            </a:r>
            <a:endParaRPr/>
          </a:p>
          <a:p>
            <a:pPr indent="0" lvl="0" marL="0" rtl="0" algn="l">
              <a:spcBef>
                <a:spcPts val="1600"/>
              </a:spcBef>
              <a:spcAft>
                <a:spcPts val="1600"/>
              </a:spcAft>
              <a:buNone/>
            </a:pPr>
            <a:r>
              <a:rPr lang="en"/>
              <a:t>Switch roles and repeat until everyone has practice interrupting</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9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Correcting mistakes made in good faith</a:t>
            </a:r>
            <a:endParaRPr/>
          </a:p>
        </p:txBody>
      </p:sp>
      <p:sp>
        <p:nvSpPr>
          <p:cNvPr id="620" name="Google Shape;620;p9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Often someone will say something that reinforces oppression when they are intending to do the opposite</a:t>
            </a:r>
            <a:endParaRPr/>
          </a:p>
          <a:p>
            <a:pPr indent="0" lvl="0" marL="0" rtl="0" algn="l">
              <a:spcBef>
                <a:spcPts val="1600"/>
              </a:spcBef>
              <a:spcAft>
                <a:spcPts val="0"/>
              </a:spcAft>
              <a:buNone/>
            </a:pPr>
            <a:r>
              <a:rPr lang="en"/>
              <a:t>Patronizing: "You're so articulate!"</a:t>
            </a:r>
            <a:endParaRPr/>
          </a:p>
          <a:p>
            <a:pPr indent="0" lvl="0" marL="0" rtl="0" algn="l">
              <a:spcBef>
                <a:spcPts val="1600"/>
              </a:spcBef>
              <a:spcAft>
                <a:spcPts val="0"/>
              </a:spcAft>
              <a:buNone/>
            </a:pPr>
            <a:r>
              <a:rPr lang="en"/>
              <a:t>Implied exclusion: "This year, we all just found out [common knowledge for a marginalized person]."</a:t>
            </a:r>
            <a:endParaRPr/>
          </a:p>
          <a:p>
            <a:pPr indent="0" lvl="0" marL="0" rtl="0" algn="l">
              <a:spcBef>
                <a:spcPts val="1600"/>
              </a:spcBef>
              <a:spcAft>
                <a:spcPts val="1600"/>
              </a:spcAft>
              <a:buNone/>
            </a:pPr>
            <a:r>
              <a:rPr lang="en"/>
              <a:t>Reinforcing stereotypes: "I assigned that to you because you're so good at [stereotyped task]."</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10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Useful phrases for good faith correction</a:t>
            </a:r>
            <a:endParaRPr/>
          </a:p>
        </p:txBody>
      </p:sp>
      <p:sp>
        <p:nvSpPr>
          <p:cNvPr id="626" name="Google Shape;626;p10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Acknowledge good faith, be compassionate, rephrase</a:t>
            </a:r>
            <a:endParaRPr/>
          </a:p>
          <a:p>
            <a:pPr indent="0" lvl="0" marL="0" rtl="0" algn="l">
              <a:spcBef>
                <a:spcPts val="1600"/>
              </a:spcBef>
              <a:spcAft>
                <a:spcPts val="0"/>
              </a:spcAft>
              <a:buNone/>
            </a:pPr>
            <a:r>
              <a:rPr lang="en"/>
              <a:t>"I understand that you were trying to be complimentary, but what I heard was [oppressive comment]."</a:t>
            </a:r>
            <a:endParaRPr/>
          </a:p>
          <a:p>
            <a:pPr indent="0" lvl="0" marL="0" rtl="0" algn="l">
              <a:spcBef>
                <a:spcPts val="1600"/>
              </a:spcBef>
              <a:spcAft>
                <a:spcPts val="0"/>
              </a:spcAft>
              <a:buNone/>
            </a:pPr>
            <a:r>
              <a:rPr lang="en"/>
              <a:t>"I used to say similar things about [group], but then someone kindly told me that it was hurtful in [X way]."</a:t>
            </a:r>
            <a:endParaRPr/>
          </a:p>
          <a:p>
            <a:pPr indent="0" lvl="0" marL="0" rtl="0" algn="l">
              <a:spcBef>
                <a:spcPts val="1600"/>
              </a:spcBef>
              <a:spcAft>
                <a:spcPts val="1600"/>
              </a:spcAft>
              <a:buNone/>
            </a:pPr>
            <a:r>
              <a:rPr lang="en"/>
              <a:t>"I appreciate that you care about being inclusive. What do you think about [more inclusive version]?"</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10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Correcting mistakes in good faith</a:t>
            </a:r>
            <a:endParaRPr/>
          </a:p>
        </p:txBody>
      </p:sp>
      <p:sp>
        <p:nvSpPr>
          <p:cNvPr id="632" name="Google Shape;632;p10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white woman talking to me (also white) about conflict while discussing anti-Black racism in her company says, "We want to feel safe talking about racism with them."</a:t>
            </a:r>
            <a:endParaRPr/>
          </a:p>
          <a:p>
            <a:pPr indent="0" lvl="0" marL="0" rtl="0" algn="l">
              <a:spcBef>
                <a:spcPts val="1600"/>
              </a:spcBef>
              <a:spcAft>
                <a:spcPts val="0"/>
              </a:spcAft>
              <a:buNone/>
            </a:pPr>
            <a:r>
              <a:rPr lang="en"/>
              <a:t>My correction: "I wouldn't put it that way. I would say, we want everyone to feel safe talking about racism."</a:t>
            </a:r>
            <a:endParaRPr/>
          </a:p>
          <a:p>
            <a:pPr indent="0" lvl="0" marL="0" rtl="0" algn="l">
              <a:spcBef>
                <a:spcPts val="1600"/>
              </a:spcBef>
              <a:spcAft>
                <a:spcPts val="1600"/>
              </a:spcAft>
              <a:buNone/>
            </a:pPr>
            <a:r>
              <a:rPr lang="en"/>
              <a:t>Her: [long pause] "Thank you for pointing out my mistake so kindly. I learned a lesson and only feel slightly ashamed instead of very ashamed."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Facilitating the Ally Skills Workshop is hard</a:t>
            </a:r>
            <a:endParaRPr/>
          </a:p>
        </p:txBody>
      </p:sp>
      <p:sp>
        <p:nvSpPr>
          <p:cNvPr id="122" name="Google Shape;122;p2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People ask tough questions</a:t>
            </a:r>
            <a:endParaRPr/>
          </a:p>
          <a:p>
            <a:pPr indent="0" lvl="0" marL="0" rtl="0" algn="l">
              <a:spcBef>
                <a:spcPts val="1600"/>
              </a:spcBef>
              <a:spcAft>
                <a:spcPts val="0"/>
              </a:spcAft>
              <a:buNone/>
            </a:pPr>
            <a:r>
              <a:rPr lang="en"/>
              <a:t>People tell you emotionally intense things during breaks</a:t>
            </a:r>
            <a:endParaRPr/>
          </a:p>
          <a:p>
            <a:pPr indent="0" lvl="0" marL="0" rtl="0" algn="l">
              <a:spcBef>
                <a:spcPts val="1600"/>
              </a:spcBef>
              <a:spcAft>
                <a:spcPts val="0"/>
              </a:spcAft>
              <a:buNone/>
            </a:pPr>
            <a:r>
              <a:rPr lang="en"/>
              <a:t>People say discriminatory things without realizing it</a:t>
            </a:r>
            <a:endParaRPr/>
          </a:p>
          <a:p>
            <a:pPr indent="0" lvl="0" marL="0" rtl="0" algn="l">
              <a:spcBef>
                <a:spcPts val="1600"/>
              </a:spcBef>
              <a:spcAft>
                <a:spcPts val="0"/>
              </a:spcAft>
              <a:buNone/>
            </a:pPr>
            <a:r>
              <a:rPr lang="en"/>
              <a:t>People get upset when they are confronted with their privilege or bias</a:t>
            </a:r>
            <a:endParaRPr/>
          </a:p>
          <a:p>
            <a:pPr indent="0" lvl="0" marL="0" rtl="0" algn="l">
              <a:spcBef>
                <a:spcPts val="1600"/>
              </a:spcBef>
              <a:spcAft>
                <a:spcPts val="0"/>
              </a:spcAft>
              <a:buNone/>
            </a:pPr>
            <a:r>
              <a:rPr lang="en"/>
              <a:t>You will have to kick someone out eventually</a:t>
            </a:r>
            <a:endParaRPr/>
          </a:p>
          <a:p>
            <a:pPr indent="0" lvl="0" marL="0" rtl="0" algn="l">
              <a:spcBef>
                <a:spcPts val="1600"/>
              </a:spcBef>
              <a:spcAft>
                <a:spcPts val="1600"/>
              </a:spcAft>
              <a:buNone/>
            </a:pPr>
            <a:r>
              <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6F5EE"/>
            </a:gs>
            <a:gs pos="100000">
              <a:srgbClr val="73D6C0"/>
            </a:gs>
          </a:gsLst>
          <a:lin ang="5400012" scaled="0"/>
        </a:gradFill>
      </p:bgPr>
    </p:bg>
    <p:spTree>
      <p:nvGrpSpPr>
        <p:cNvPr id="636" name="Shape 636"/>
        <p:cNvGrpSpPr/>
        <p:nvPr/>
      </p:nvGrpSpPr>
      <p:grpSpPr>
        <a:xfrm>
          <a:off x="0" y="0"/>
          <a:ext cx="0" cy="0"/>
          <a:chOff x="0" y="0"/>
          <a:chExt cx="0" cy="0"/>
        </a:xfrm>
      </p:grpSpPr>
      <p:sp>
        <p:nvSpPr>
          <p:cNvPr id="637" name="Google Shape;637;p10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Exercise: Correcting good faith mistakes</a:t>
            </a:r>
            <a:endParaRPr/>
          </a:p>
        </p:txBody>
      </p:sp>
      <p:sp>
        <p:nvSpPr>
          <p:cNvPr id="638" name="Google Shape;638;p10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Choose a moderator to organize who goes next</a:t>
            </a:r>
            <a:endParaRPr/>
          </a:p>
          <a:p>
            <a:pPr indent="0" lvl="0" marL="0" rtl="0" algn="l">
              <a:spcBef>
                <a:spcPts val="1600"/>
              </a:spcBef>
              <a:spcAft>
                <a:spcPts val="0"/>
              </a:spcAft>
              <a:buNone/>
            </a:pPr>
            <a:r>
              <a:rPr lang="en"/>
              <a:t>Take turns role-playing, one person saying the mistake and a second person correcting the mistake</a:t>
            </a:r>
            <a:endParaRPr/>
          </a:p>
          <a:p>
            <a:pPr indent="0" lvl="0" marL="0" rtl="0" algn="l">
              <a:spcBef>
                <a:spcPts val="1600"/>
              </a:spcBef>
              <a:spcAft>
                <a:spcPts val="0"/>
              </a:spcAft>
              <a:buNone/>
            </a:pPr>
            <a:r>
              <a:rPr lang="en"/>
              <a:t>Use example mistakes and corrections in chat</a:t>
            </a:r>
            <a:endParaRPr/>
          </a:p>
          <a:p>
            <a:pPr indent="0" lvl="0" marL="0" rtl="0" algn="l">
              <a:spcBef>
                <a:spcPts val="1600"/>
              </a:spcBef>
              <a:spcAft>
                <a:spcPts val="0"/>
              </a:spcAft>
              <a:buNone/>
            </a:pPr>
            <a:r>
              <a:rPr lang="en"/>
              <a:t>Repeat until everyone has a chance to play both roles</a:t>
            </a:r>
            <a:endParaRPr/>
          </a:p>
          <a:p>
            <a:pPr indent="0" lvl="0" marL="0" rtl="0" algn="l">
              <a:spcBef>
                <a:spcPts val="1600"/>
              </a:spcBef>
              <a:spcAft>
                <a:spcPts val="1600"/>
              </a:spcAft>
              <a:buNone/>
            </a:pPr>
            <a:r>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10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Start choosing scenarios to facilitate tomorrow</a:t>
            </a:r>
            <a:endParaRPr/>
          </a:p>
        </p:txBody>
      </p:sp>
      <p:sp>
        <p:nvSpPr>
          <p:cNvPr id="644" name="Google Shape;644;p10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great opportunity to practice facilitating when the stakes are lowest</a:t>
            </a:r>
            <a:endParaRPr/>
          </a:p>
          <a:p>
            <a:pPr indent="0" lvl="0" marL="0" rtl="0" algn="l">
              <a:spcBef>
                <a:spcPts val="1600"/>
              </a:spcBef>
              <a:spcAft>
                <a:spcPts val="0"/>
              </a:spcAft>
              <a:buNone/>
            </a:pPr>
            <a:r>
              <a:rPr lang="en"/>
              <a:t>Participation is optional</a:t>
            </a:r>
            <a:endParaRPr/>
          </a:p>
          <a:p>
            <a:pPr indent="0" lvl="0" marL="0" rtl="0" algn="l">
              <a:spcBef>
                <a:spcPts val="1600"/>
              </a:spcBef>
              <a:spcAft>
                <a:spcPts val="0"/>
              </a:spcAft>
              <a:buNone/>
            </a:pPr>
            <a:r>
              <a:rPr lang="en"/>
              <a:t>You may co-facilitate with a classmate or with a facilitator</a:t>
            </a:r>
            <a:endParaRPr/>
          </a:p>
          <a:p>
            <a:pPr indent="0" lvl="0" marL="0" rtl="0" algn="l">
              <a:spcBef>
                <a:spcPts val="1600"/>
              </a:spcBef>
              <a:spcAft>
                <a:spcPts val="1600"/>
              </a:spcAft>
              <a:buNone/>
            </a:pPr>
            <a:r>
              <a:rPr lang="en"/>
              <a:t>See "Example scenarios" in the Facilitator's Guide </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104"/>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Q&amp;A</a:t>
            </a:r>
            <a:endParaRPr/>
          </a:p>
        </p:txBody>
      </p:sp>
      <p:sp>
        <p:nvSpPr>
          <p:cNvPr id="650" name="Google Shape;650;p104"/>
          <p:cNvSpPr txBox="1"/>
          <p:nvPr>
            <p:ph type="title"/>
          </p:nvPr>
        </p:nvSpPr>
        <p:spPr>
          <a:xfrm>
            <a:off x="641325" y="2922200"/>
            <a:ext cx="8021700" cy="1784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Start thinking about what scenario you want to facilitate! When you decide, email contact@frameshiftconsulting.com</a:t>
            </a:r>
            <a:endParaRPr>
              <a:solidFill>
                <a:schemeClr val="lt1"/>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105"/>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Q&amp;A</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106"/>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End of day 1</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10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Schedule</a:t>
            </a:r>
            <a:endParaRPr/>
          </a:p>
        </p:txBody>
      </p:sp>
      <p:sp>
        <p:nvSpPr>
          <p:cNvPr id="666" name="Google Shape;666;p10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Day 2</a:t>
            </a:r>
            <a:endParaRPr/>
          </a:p>
          <a:p>
            <a:pPr indent="-381000" lvl="0" marL="457200" rtl="0" algn="l">
              <a:lnSpc>
                <a:spcPct val="115000"/>
              </a:lnSpc>
              <a:spcBef>
                <a:spcPts val="0"/>
              </a:spcBef>
              <a:spcAft>
                <a:spcPts val="0"/>
              </a:spcAft>
              <a:buSzPts val="2400"/>
              <a:buChar char="●"/>
            </a:pPr>
            <a:r>
              <a:rPr lang="en"/>
              <a:t>60 min: Reframing questions exercise</a:t>
            </a:r>
            <a:endParaRPr/>
          </a:p>
          <a:p>
            <a:pPr indent="-381000" lvl="0" marL="457200" rtl="0" algn="l">
              <a:lnSpc>
                <a:spcPct val="115000"/>
              </a:lnSpc>
              <a:spcBef>
                <a:spcPts val="0"/>
              </a:spcBef>
              <a:spcAft>
                <a:spcPts val="0"/>
              </a:spcAft>
              <a:buSzPts val="2400"/>
              <a:buChar char="●"/>
            </a:pPr>
            <a:r>
              <a:rPr lang="en"/>
              <a:t>60 min: Students teach scenarios</a:t>
            </a:r>
            <a:endParaRPr/>
          </a:p>
          <a:p>
            <a:pPr indent="-381000" lvl="0" marL="457200" rtl="0" algn="l">
              <a:spcBef>
                <a:spcPts val="0"/>
              </a:spcBef>
              <a:spcAft>
                <a:spcPts val="0"/>
              </a:spcAft>
              <a:buSzPts val="2400"/>
              <a:buChar char="●"/>
            </a:pPr>
            <a:r>
              <a:rPr lang="en"/>
              <a:t>30 min: Break </a:t>
            </a:r>
            <a:r>
              <a:rPr i="1" lang="en"/>
              <a:t>(shorter breaks every ~30 min)</a:t>
            </a:r>
            <a:endParaRPr/>
          </a:p>
          <a:p>
            <a:pPr indent="-381000" lvl="0" marL="457200" rtl="0" algn="l">
              <a:spcBef>
                <a:spcPts val="0"/>
              </a:spcBef>
              <a:spcAft>
                <a:spcPts val="0"/>
              </a:spcAft>
              <a:buSzPts val="2400"/>
              <a:buChar char="●"/>
            </a:pPr>
            <a:r>
              <a:rPr lang="en"/>
              <a:t>60 min: Students teach scenarios</a:t>
            </a:r>
            <a:endParaRPr/>
          </a:p>
          <a:p>
            <a:pPr indent="-381000" lvl="0" marL="457200" rtl="0" algn="l">
              <a:lnSpc>
                <a:spcPct val="115000"/>
              </a:lnSpc>
              <a:spcBef>
                <a:spcPts val="0"/>
              </a:spcBef>
              <a:spcAft>
                <a:spcPts val="0"/>
              </a:spcAft>
              <a:buSzPts val="2400"/>
              <a:buChar char="●"/>
            </a:pPr>
            <a:r>
              <a:rPr lang="en"/>
              <a:t>30 min: Q&amp;A session &amp; freeform discussion</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10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Reframing questions</a:t>
            </a:r>
            <a:endParaRPr/>
          </a:p>
        </p:txBody>
      </p:sp>
      <p:sp>
        <p:nvSpPr>
          <p:cNvPr id="672" name="Google Shape;672;p10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5094799646_89e4827763_b.jpg" id="673" name="Google Shape;673;p108"/>
          <p:cNvPicPr preferRelativeResize="0"/>
          <p:nvPr/>
        </p:nvPicPr>
        <p:blipFill>
          <a:blip r:embed="rId3">
            <a:alphaModFix/>
          </a:blip>
          <a:stretch>
            <a:fillRect/>
          </a:stretch>
        </p:blipFill>
        <p:spPr>
          <a:xfrm>
            <a:off x="1930200" y="1144138"/>
            <a:ext cx="4729449" cy="3547075"/>
          </a:xfrm>
          <a:prstGeom prst="rect">
            <a:avLst/>
          </a:prstGeom>
          <a:noFill/>
          <a:ln>
            <a:noFill/>
          </a:ln>
        </p:spPr>
      </p:pic>
      <p:sp>
        <p:nvSpPr>
          <p:cNvPr id="674" name="Google Shape;674;p108"/>
          <p:cNvSpPr txBox="1"/>
          <p:nvPr/>
        </p:nvSpPr>
        <p:spPr>
          <a:xfrm>
            <a:off x="1930200" y="4699500"/>
            <a:ext cx="5283600" cy="85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Open Sans"/>
                <a:ea typeface="Open Sans"/>
                <a:cs typeface="Open Sans"/>
                <a:sym typeface="Open Sans"/>
              </a:rPr>
              <a:t>CC BY Amy https://flic.kr/p/8Ldbrd</a:t>
            </a:r>
            <a:endParaRPr>
              <a:solidFill>
                <a:schemeClr val="lt2"/>
              </a:solidFill>
              <a:latin typeface="Open Sans"/>
              <a:ea typeface="Open Sans"/>
              <a:cs typeface="Open Sans"/>
              <a:sym typeface="Open Sans"/>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10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Reframing questions</a:t>
            </a:r>
            <a:endParaRPr/>
          </a:p>
        </p:txBody>
      </p:sp>
      <p:sp>
        <p:nvSpPr>
          <p:cNvPr id="680" name="Google Shape;680;p10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5094799646_89e4827763_b.jpg" id="681" name="Google Shape;681;p109"/>
          <p:cNvPicPr preferRelativeResize="0"/>
          <p:nvPr/>
        </p:nvPicPr>
        <p:blipFill rotWithShape="1">
          <a:blip r:embed="rId3">
            <a:alphaModFix/>
          </a:blip>
          <a:srcRect b="10072" l="22228" r="11515" t="16887"/>
          <a:stretch/>
        </p:blipFill>
        <p:spPr>
          <a:xfrm>
            <a:off x="2981325" y="1743075"/>
            <a:ext cx="3133724" cy="2590800"/>
          </a:xfrm>
          <a:prstGeom prst="rect">
            <a:avLst/>
          </a:prstGeom>
          <a:noFill/>
          <a:ln>
            <a:noFill/>
          </a:ln>
        </p:spPr>
      </p:pic>
      <p:sp>
        <p:nvSpPr>
          <p:cNvPr id="682" name="Google Shape;682;p109"/>
          <p:cNvSpPr txBox="1"/>
          <p:nvPr/>
        </p:nvSpPr>
        <p:spPr>
          <a:xfrm>
            <a:off x="1930200" y="4699500"/>
            <a:ext cx="5283600" cy="85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2"/>
                </a:solidFill>
                <a:latin typeface="Open Sans"/>
                <a:ea typeface="Open Sans"/>
                <a:cs typeface="Open Sans"/>
                <a:sym typeface="Open Sans"/>
              </a:rPr>
              <a:t>CC BY Amy https://flic.kr/p/8Ldbrd</a:t>
            </a:r>
            <a:endParaRPr>
              <a:solidFill>
                <a:schemeClr val="lt2"/>
              </a:solidFill>
              <a:latin typeface="Open Sans"/>
              <a:ea typeface="Open Sans"/>
              <a:cs typeface="Open Sans"/>
              <a:sym typeface="Open Sans"/>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pic>
        <p:nvPicPr>
          <p:cNvPr id="687" name="Google Shape;687;p110"/>
          <p:cNvPicPr preferRelativeResize="0"/>
          <p:nvPr/>
        </p:nvPicPr>
        <p:blipFill>
          <a:blip r:embed="rId3">
            <a:alphaModFix/>
          </a:blip>
          <a:stretch>
            <a:fillRect/>
          </a:stretch>
        </p:blipFill>
        <p:spPr>
          <a:xfrm>
            <a:off x="512090" y="-785675"/>
            <a:ext cx="8119824" cy="5929174"/>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111"/>
          <p:cNvSpPr txBox="1"/>
          <p:nvPr/>
        </p:nvSpPr>
        <p:spPr>
          <a:xfrm>
            <a:off x="1930200" y="4446375"/>
            <a:ext cx="5283600" cy="85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"Enough About You" Titus Kaphar (2016)</a:t>
            </a:r>
            <a:endParaRPr sz="1200">
              <a:latin typeface="Open Sans"/>
              <a:ea typeface="Open Sans"/>
              <a:cs typeface="Open Sans"/>
              <a:sym typeface="Open Sans"/>
            </a:endParaRPr>
          </a:p>
        </p:txBody>
      </p:sp>
      <p:pic>
        <p:nvPicPr>
          <p:cNvPr id="693" name="Google Shape;693;p111"/>
          <p:cNvPicPr preferRelativeResize="0"/>
          <p:nvPr/>
        </p:nvPicPr>
        <p:blipFill>
          <a:blip r:embed="rId3">
            <a:alphaModFix/>
          </a:blip>
          <a:stretch>
            <a:fillRect/>
          </a:stretch>
        </p:blipFill>
        <p:spPr>
          <a:xfrm>
            <a:off x="2501213" y="163450"/>
            <a:ext cx="4141573" cy="414157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 large dark font">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