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y="5143500" cx="9144000"/>
  <p:notesSz cx="6858000" cy="9144000"/>
  <p:embeddedFontLst>
    <p:embeddedFont>
      <p:font typeface="Corsiva"/>
      <p:regular r:id="rId78"/>
      <p:bold r:id="rId79"/>
      <p:italic r:id="rId80"/>
      <p:boldItalic r:id="rId81"/>
    </p:embeddedFont>
    <p:embeddedFont>
      <p:font typeface="PT Sans Narrow"/>
      <p:regular r:id="rId82"/>
      <p:bold r:id="rId83"/>
    </p:embeddedFont>
    <p:embeddedFont>
      <p:font typeface="Open Sans"/>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OpenSans-regular.fntdata"/><Relationship Id="rId83" Type="http://schemas.openxmlformats.org/officeDocument/2006/relationships/font" Target="fonts/PTSansNarrow-bold.fntdata"/><Relationship Id="rId42" Type="http://schemas.openxmlformats.org/officeDocument/2006/relationships/slide" Target="slides/slide38.xml"/><Relationship Id="rId86" Type="http://schemas.openxmlformats.org/officeDocument/2006/relationships/font" Target="fonts/OpenSans-italic.fntdata"/><Relationship Id="rId41" Type="http://schemas.openxmlformats.org/officeDocument/2006/relationships/slide" Target="slides/slide37.xml"/><Relationship Id="rId85" Type="http://schemas.openxmlformats.org/officeDocument/2006/relationships/font" Target="fonts/OpenSans-bold.fntdata"/><Relationship Id="rId44" Type="http://schemas.openxmlformats.org/officeDocument/2006/relationships/slide" Target="slides/slide40.xml"/><Relationship Id="rId43" Type="http://schemas.openxmlformats.org/officeDocument/2006/relationships/slide" Target="slides/slide39.xml"/><Relationship Id="rId87" Type="http://schemas.openxmlformats.org/officeDocument/2006/relationships/font" Target="fonts/OpenSans-boldItalic.fntdata"/><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Corsiva-italic.fntdata"/><Relationship Id="rId82" Type="http://schemas.openxmlformats.org/officeDocument/2006/relationships/font" Target="fonts/PTSansNarrow-regular.fntdata"/><Relationship Id="rId81" Type="http://schemas.openxmlformats.org/officeDocument/2006/relationships/font" Target="fonts/Corsi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font" Target="fonts/Corsiva-bold.fntdata"/><Relationship Id="rId34" Type="http://schemas.openxmlformats.org/officeDocument/2006/relationships/slide" Target="slides/slide30.xml"/><Relationship Id="rId78" Type="http://schemas.openxmlformats.org/officeDocument/2006/relationships/font" Target="fonts/Corsiva-regular.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8b89fa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58b89fa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32571163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32571163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32571163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32571163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32571163f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32571163f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4e45e9f6cbfe72b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e45e9f6cbfe72b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e45e9f6cbfe72b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e45e9f6cbfe72b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98d52d63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98d52d63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1a9a9f8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41a9a9f8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41a9a9f8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41a9a9f8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1a9a9f8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1a9a9f8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98d52d6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98d52d6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32571163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32571163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f793f7c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f793f7c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98d52d63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098d52d63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98d52d6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98d52d6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98d52d6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098d52d6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98d52d6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098d52d6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98d52d6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098d52d6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98d52d6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098d52d6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98d52d6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98d52d6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098d52d6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098d52d6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98d52d6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98d52d6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36ab55ec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36ab55ec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098d52d6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098d52d6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098d52d6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098d52d6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f793f7c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f793f7c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f793f7c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f793f7c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2f793f7c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2f793f7c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98d52d6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098d52d6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98d52d6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098d52d6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98d52d6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098d52d6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098d52d6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098d52d6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41a9a9f8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41a9a9f8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36ab55ec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36ab55ec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098d52d6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098d52d6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1a9a9f8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41a9a9f8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098d52d6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098d52d6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098d52d6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098d52d6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098d52d6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098d52d6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098d52d6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098d52d6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98d52d6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098d52d6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098d52d6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098d52d6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436ab55ec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436ab55ec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436ab55ec2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436ab55ec2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36ab55ec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36ab55ec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098d52d6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098d52d6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932571163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932571163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93257116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93257116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93257116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93257116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93257116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93257116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932571163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932571163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932571163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932571163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98d52d63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098d52d6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932571163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932571163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932571163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932571163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98d52d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98d52d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932571163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932571163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4e45e9f6cbfe72b9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e45e9f6cbfe72b9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932571163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932571163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932571163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932571163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932571163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932571163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932571163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932571163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098d52d63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098d52d63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932571163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932571163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932571163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932571163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932571163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932571163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1a9a9f8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1a9a9f8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098d52d63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098d52d63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932571163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932571163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932571163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932571163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932571163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932571163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98d52d6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098d52d6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98d52d6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98d52d6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2"/>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2"/>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2"/>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C25700"/>
              </a:buClr>
              <a:buSzPts val="5400"/>
              <a:buNone/>
              <a:defRPr sz="5400">
                <a:solidFill>
                  <a:srgbClr val="C25700"/>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81000" lvl="0" marL="457200" rtl="0" algn="ctr">
              <a:spcBef>
                <a:spcPts val="0"/>
              </a:spcBef>
              <a:spcAft>
                <a:spcPts val="0"/>
              </a:spcAft>
              <a:buSzPts val="2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C25700"/>
              </a:buClr>
              <a:buSzPts val="3600"/>
              <a:buNone/>
              <a:defRPr>
                <a:solidFill>
                  <a:srgbClr val="C25700"/>
                </a:solidFill>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25700"/>
              </a:buClr>
              <a:buSzPts val="3600"/>
              <a:buNone/>
              <a:defRPr>
                <a:solidFill>
                  <a:srgbClr val="C25700"/>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25700"/>
              </a:buClr>
              <a:buSzPts val="3600"/>
              <a:buNone/>
              <a:defRPr>
                <a:solidFill>
                  <a:srgbClr val="C25700"/>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C25700"/>
              </a:buClr>
              <a:buSzPts val="4200"/>
              <a:buNone/>
              <a:defRPr sz="4200">
                <a:solidFill>
                  <a:srgbClr val="C25700"/>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Clr>
                <a:schemeClr val="lt1"/>
              </a:buClr>
              <a:buSzPts val="24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C25700"/>
              </a:buClr>
              <a:buSzPts val="3600"/>
              <a:buFont typeface="PT Sans Narrow"/>
              <a:buNone/>
              <a:defRPr b="1" sz="3600">
                <a:solidFill>
                  <a:srgbClr val="C25700"/>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81000" lvl="0" marL="457200" rtl="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sa/4.0/legalco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frameshiftconsulting.com/resources/code-of-conduct-boo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geekfeminism.wikia.com/wiki/Timeline_of_incidents" TargetMode="External"/><Relationship Id="rId4" Type="http://schemas.openxmlformats.org/officeDocument/2006/relationships/hyperlink" Target="http://geekfeminism.wikia.com/wiki/Conference_anti-harassment/" TargetMode="External"/><Relationship Id="rId5" Type="http://schemas.openxmlformats.org/officeDocument/2006/relationships/hyperlink" Target="https://frameshiftconsulting.com/resources/code-of-conduct-boo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rameshiftconsulting.com/resources/code-of-conduct-book/#vide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geekfeminism.wikia.com/wiki/Charles'_Rules_of_Argument" TargetMode="External"/><Relationship Id="rId4" Type="http://schemas.openxmlformats.org/officeDocument/2006/relationships/hyperlink" Target="http://geekfeminism.wikia.com/wiki/Charles'_Rules_of_Argument" TargetMode="External"/><Relationship Id="rId5" Type="http://schemas.openxmlformats.org/officeDocument/2006/relationships/hyperlink" Target="http://geekfeminism.wikia.com/wiki/Charles'_Rules_of_Argumen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flic.kr/p/cdaED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Code of conduct self-led training</a:t>
            </a:r>
            <a:endParaRPr sz="2400"/>
          </a:p>
        </p:txBody>
      </p:sp>
      <p:sp>
        <p:nvSpPr>
          <p:cNvPr id="67" name="Google Shape;67;p13"/>
          <p:cNvSpPr txBox="1"/>
          <p:nvPr>
            <p:ph idx="1" type="subTitle"/>
          </p:nvPr>
        </p:nvSpPr>
        <p:spPr>
          <a:xfrm>
            <a:off x="1388150" y="2907200"/>
            <a:ext cx="6368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Last updated 2023-10-25</a:t>
            </a:r>
            <a:endParaRPr/>
          </a:p>
          <a:p>
            <a:pPr indent="0" lvl="0" marL="0" rtl="0" algn="ctr">
              <a:spcBef>
                <a:spcPts val="0"/>
              </a:spcBef>
              <a:spcAft>
                <a:spcPts val="0"/>
              </a:spcAft>
              <a:buNone/>
            </a:pPr>
            <a:r>
              <a:rPr lang="en"/>
              <a:t>by Valerie Aurora</a:t>
            </a:r>
            <a:endParaRPr sz="1800"/>
          </a:p>
        </p:txBody>
      </p:sp>
      <p:sp>
        <p:nvSpPr>
          <p:cNvPr id="68" name="Google Shape;68;p13"/>
          <p:cNvSpPr txBox="1"/>
          <p:nvPr/>
        </p:nvSpPr>
        <p:spPr>
          <a:xfrm>
            <a:off x="1704650" y="4285975"/>
            <a:ext cx="5735700" cy="6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lt2"/>
                </a:solidFill>
                <a:latin typeface="Open Sans"/>
                <a:ea typeface="Open Sans"/>
                <a:cs typeface="Open Sans"/>
                <a:sym typeface="Open Sans"/>
                <a:hlinkClick r:id="rId3">
                  <a:extLst>
                    <a:ext uri="{A12FA001-AC4F-418D-AE19-62706E023703}">
                      <ahyp:hlinkClr val="tx"/>
                    </a:ext>
                  </a:extLst>
                </a:hlinkClick>
              </a:rPr>
              <a:t>CC BY-SA</a:t>
            </a:r>
            <a:r>
              <a:rPr lang="en">
                <a:solidFill>
                  <a:schemeClr val="lt2"/>
                </a:solidFill>
                <a:latin typeface="Open Sans"/>
                <a:ea typeface="Open Sans"/>
                <a:cs typeface="Open Sans"/>
                <a:sym typeface="Open Sans"/>
              </a:rPr>
              <a:t> Frame Shift Consulting LLC,</a:t>
            </a:r>
            <a:endParaRPr>
              <a:solidFill>
                <a:schemeClr val="lt2"/>
              </a:solidFill>
              <a:latin typeface="Open Sans"/>
              <a:ea typeface="Open Sans"/>
              <a:cs typeface="Open Sans"/>
              <a:sym typeface="Open Sans"/>
            </a:endParaRPr>
          </a:p>
          <a:p>
            <a:pPr indent="0" lvl="0" marL="0" rtl="0" algn="ctr">
              <a:spcBef>
                <a:spcPts val="0"/>
              </a:spcBef>
              <a:spcAft>
                <a:spcPts val="0"/>
              </a:spcAft>
              <a:buNone/>
            </a:pPr>
            <a:r>
              <a:rPr lang="en">
                <a:solidFill>
                  <a:schemeClr val="lt2"/>
                </a:solidFill>
                <a:latin typeface="Open Sans"/>
                <a:ea typeface="Open Sans"/>
                <a:cs typeface="Open Sans"/>
                <a:sym typeface="Open Sans"/>
              </a:rPr>
              <a:t>Mary Gardiner</a:t>
            </a:r>
            <a:endParaRPr>
              <a:solidFill>
                <a:schemeClr val="lt2"/>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Enforcing a code of conduct is NOT about:</a:t>
            </a:r>
            <a:endParaRPr/>
          </a:p>
        </p:txBody>
      </p:sp>
      <p:sp>
        <p:nvSpPr>
          <p:cNvPr id="124" name="Google Shape;124;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Punishing people for their crimes</a:t>
            </a:r>
            <a:endParaRPr/>
          </a:p>
          <a:p>
            <a:pPr indent="0" lvl="0" marL="0" rtl="0" algn="l">
              <a:spcBef>
                <a:spcPts val="1600"/>
              </a:spcBef>
              <a:spcAft>
                <a:spcPts val="0"/>
              </a:spcAft>
              <a:buNone/>
            </a:pPr>
            <a:r>
              <a:rPr lang="en"/>
              <a:t>Satisfying the targets or victims of abuse</a:t>
            </a:r>
            <a:endParaRPr/>
          </a:p>
          <a:p>
            <a:pPr indent="0" lvl="0" marL="0" rtl="0" algn="l">
              <a:spcBef>
                <a:spcPts val="1600"/>
              </a:spcBef>
              <a:spcAft>
                <a:spcPts val="0"/>
              </a:spcAft>
              <a:buNone/>
            </a:pPr>
            <a:r>
              <a:rPr lang="en"/>
              <a:t>Smoothing over conflict or mediating between people</a:t>
            </a:r>
            <a:endParaRPr/>
          </a:p>
          <a:p>
            <a:pPr indent="0" lvl="0" marL="0" rtl="0" algn="l">
              <a:spcBef>
                <a:spcPts val="1600"/>
              </a:spcBef>
              <a:spcAft>
                <a:spcPts val="1600"/>
              </a:spcAft>
              <a:buNone/>
            </a:pPr>
            <a:r>
              <a:rPr lang="en"/>
              <a:t>Restorative or transformative justice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not transformative justice?</a:t>
            </a:r>
            <a:endParaRPr/>
          </a:p>
        </p:txBody>
      </p:sp>
      <p:sp>
        <p:nvSpPr>
          <p:cNvPr id="130" name="Google Shape;130;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Transformative justice derives from an alternative to </a:t>
            </a:r>
            <a:r>
              <a:rPr b="1" lang="en"/>
              <a:t>unfair state violence</a:t>
            </a:r>
            <a:r>
              <a:rPr lang="en"/>
              <a:t> against </a:t>
            </a:r>
            <a:r>
              <a:rPr b="1" lang="en"/>
              <a:t>offenders who are members of marginalized groups</a:t>
            </a:r>
            <a:endParaRPr b="1"/>
          </a:p>
          <a:p>
            <a:pPr indent="0" lvl="0" marL="0" rtl="0" algn="l">
              <a:spcBef>
                <a:spcPts val="1600"/>
              </a:spcBef>
              <a:spcAft>
                <a:spcPts val="0"/>
              </a:spcAft>
              <a:buNone/>
            </a:pPr>
            <a:r>
              <a:rPr lang="en"/>
              <a:t>CoC offenders are usually the opposite: powerful people harming members of marginalized groups</a:t>
            </a:r>
            <a:endParaRPr/>
          </a:p>
          <a:p>
            <a:pPr indent="0" lvl="0" marL="0" rtl="0" algn="l">
              <a:spcBef>
                <a:spcPts val="1600"/>
              </a:spcBef>
              <a:spcAft>
                <a:spcPts val="1600"/>
              </a:spcAft>
              <a:buNone/>
            </a:pPr>
            <a:r>
              <a:rPr lang="en"/>
              <a:t>Offenders have more resources and motivation to stay than targets, who usually just leave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not transformative justice? (cont'd)</a:t>
            </a:r>
            <a:endParaRPr/>
          </a:p>
        </p:txBody>
      </p:sp>
      <p:sp>
        <p:nvSpPr>
          <p:cNvPr id="136" name="Google Shape;136;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Transformative justice tries to retain members of communities at all costs, but in this context communities are usually better off without the offenders</a:t>
            </a:r>
            <a:endParaRPr/>
          </a:p>
          <a:p>
            <a:pPr indent="0" lvl="0" marL="0" rtl="0" algn="l">
              <a:spcBef>
                <a:spcPts val="1600"/>
              </a:spcBef>
              <a:spcAft>
                <a:spcPts val="0"/>
              </a:spcAft>
              <a:buNone/>
            </a:pPr>
            <a:r>
              <a:rPr lang="en"/>
              <a:t>Offenders are more likely to be talented manipulators and easily hijack the process to help them hurt others</a:t>
            </a:r>
            <a:endParaRPr/>
          </a:p>
          <a:p>
            <a:pPr indent="0" lvl="0" marL="0" rtl="0" algn="l">
              <a:spcBef>
                <a:spcPts val="1600"/>
              </a:spcBef>
              <a:spcAft>
                <a:spcPts val="1600"/>
              </a:spcAft>
              <a:buNone/>
            </a:pPr>
            <a:r>
              <a:rPr lang="en"/>
              <a:t>Amateurs trying to implement restorative justice often re-victimize the targets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Recusal</a:t>
            </a:r>
            <a:endParaRPr/>
          </a:p>
        </p:txBody>
      </p:sp>
      <p:sp>
        <p:nvSpPr>
          <p:cNvPr id="142" name="Google Shape;142;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 member of the committee is personally involved in a report, they should recuse themselves</a:t>
            </a:r>
            <a:endParaRPr/>
          </a:p>
          <a:p>
            <a:pPr indent="0" lvl="0" marL="0" rtl="0" algn="l">
              <a:spcBef>
                <a:spcPts val="1600"/>
              </a:spcBef>
              <a:spcAft>
                <a:spcPts val="0"/>
              </a:spcAft>
              <a:buNone/>
            </a:pPr>
            <a:r>
              <a:rPr lang="en"/>
              <a:t>This includes: they are the specific target, the alleged harasser, or have some close relationship with either</a:t>
            </a:r>
            <a:endParaRPr/>
          </a:p>
          <a:p>
            <a:pPr indent="0" lvl="0" marL="0" rtl="0" algn="l">
              <a:spcBef>
                <a:spcPts val="1600"/>
              </a:spcBef>
              <a:spcAft>
                <a:spcPts val="1600"/>
              </a:spcAft>
              <a:buNone/>
            </a:pPr>
            <a:r>
              <a:rPr lang="en"/>
              <a:t>Don't recuse if e.g. the whole committee was present for a talk that violated the code of conduct or similar situation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recusal means</a:t>
            </a:r>
            <a:endParaRPr/>
          </a:p>
        </p:txBody>
      </p:sp>
      <p:sp>
        <p:nvSpPr>
          <p:cNvPr id="148" name="Google Shape;148;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have recused yourself, you should not have access to or input on the report handling process</a:t>
            </a:r>
            <a:endParaRPr/>
          </a:p>
          <a:p>
            <a:pPr indent="0" lvl="0" marL="0" rtl="0" algn="l">
              <a:spcBef>
                <a:spcPts val="1600"/>
              </a:spcBef>
              <a:spcAft>
                <a:spcPts val="0"/>
              </a:spcAft>
              <a:buNone/>
            </a:pPr>
            <a:r>
              <a:rPr lang="en"/>
              <a:t>Don't go to meetings about it</a:t>
            </a:r>
            <a:endParaRPr/>
          </a:p>
          <a:p>
            <a:pPr indent="0" lvl="0" marL="0" rtl="0" algn="l">
              <a:spcBef>
                <a:spcPts val="1600"/>
              </a:spcBef>
              <a:spcAft>
                <a:spcPts val="0"/>
              </a:spcAft>
              <a:buNone/>
            </a:pPr>
            <a:r>
              <a:rPr lang="en"/>
              <a:t>Don't read or send emails</a:t>
            </a:r>
            <a:endParaRPr/>
          </a:p>
          <a:p>
            <a:pPr indent="0" lvl="0" marL="0" rtl="0" algn="l">
              <a:spcBef>
                <a:spcPts val="1600"/>
              </a:spcBef>
              <a:spcAft>
                <a:spcPts val="0"/>
              </a:spcAft>
              <a:buNone/>
            </a:pPr>
            <a:r>
              <a:rPr lang="en"/>
              <a:t>Remove yourself from any documents or records</a:t>
            </a:r>
            <a:endParaRPr/>
          </a:p>
          <a:p>
            <a:pPr indent="0" lvl="0" marL="0" rtl="0" algn="l">
              <a:spcBef>
                <a:spcPts val="1600"/>
              </a:spcBef>
              <a:spcAft>
                <a:spcPts val="1600"/>
              </a:spcAft>
              <a:buNone/>
            </a:pPr>
            <a:r>
              <a:rPr lang="en"/>
              <a:t>Don't talk about it with other committee members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Choosing committee members</a:t>
            </a:r>
            <a:endParaRPr/>
          </a:p>
        </p:txBody>
      </p:sp>
      <p:sp>
        <p:nvSpPr>
          <p:cNvPr id="154" name="Google Shape;154;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several people with significant experience as the target of harassment</a:t>
            </a:r>
            <a:endParaRPr/>
          </a:p>
          <a:p>
            <a:pPr indent="0" lvl="0" marL="0" rtl="0" algn="l">
              <a:spcBef>
                <a:spcPts val="1600"/>
              </a:spcBef>
              <a:spcAft>
                <a:spcPts val="0"/>
              </a:spcAft>
              <a:buNone/>
            </a:pPr>
            <a:r>
              <a:rPr lang="en"/>
              <a:t>Include at least one person who is widely respected and powerful within the community</a:t>
            </a:r>
            <a:endParaRPr/>
          </a:p>
          <a:p>
            <a:pPr indent="0" lvl="0" marL="0" rtl="0" algn="l">
              <a:spcBef>
                <a:spcPts val="1600"/>
              </a:spcBef>
              <a:spcAft>
                <a:spcPts val="1600"/>
              </a:spcAft>
              <a:buNone/>
            </a:pPr>
            <a:r>
              <a:rPr lang="en"/>
              <a:t>Do NOT include anyone who has doubts about the concept of a code of conduct, or disagrees with current code of conduct, or is squeamish about enforcing 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Committee communication</a:t>
            </a:r>
            <a:endParaRPr/>
          </a:p>
        </p:txBody>
      </p:sp>
      <p:sp>
        <p:nvSpPr>
          <p:cNvPr id="160" name="Google Shape;160;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up communication in advance: Signal group, mailing list, chat channel, etc.</a:t>
            </a:r>
            <a:endParaRPr/>
          </a:p>
          <a:p>
            <a:pPr indent="0" lvl="0" marL="0" rtl="0" algn="l">
              <a:spcBef>
                <a:spcPts val="1600"/>
              </a:spcBef>
              <a:spcAft>
                <a:spcPts val="0"/>
              </a:spcAft>
              <a:buNone/>
            </a:pPr>
            <a:r>
              <a:rPr lang="en"/>
              <a:t>Have a plan for when a committee member needs to recuse themselves</a:t>
            </a:r>
            <a:endParaRPr/>
          </a:p>
          <a:p>
            <a:pPr indent="0" lvl="0" marL="0" rtl="0" algn="l">
              <a:spcBef>
                <a:spcPts val="1600"/>
              </a:spcBef>
              <a:spcAft>
                <a:spcPts val="0"/>
              </a:spcAft>
              <a:buNone/>
            </a:pPr>
            <a:r>
              <a:rPr lang="en"/>
              <a:t>Share your contact info with each other (Google Doc, etc.)</a:t>
            </a:r>
            <a:endParaRPr/>
          </a:p>
          <a:p>
            <a:pPr indent="0" lvl="0" marL="0" rtl="0" algn="l">
              <a:spcBef>
                <a:spcPts val="1600"/>
              </a:spcBef>
              <a:spcAft>
                <a:spcPts val="1600"/>
              </a:spcAft>
              <a:buNone/>
            </a:pPr>
            <a:r>
              <a:rPr lang="en"/>
              <a:t>Figure out how you will make public communications on Twitter, community blog, announcement list, etc.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 keeping</a:t>
            </a:r>
            <a:endParaRPr/>
          </a:p>
        </p:txBody>
      </p:sp>
      <p:sp>
        <p:nvSpPr>
          <p:cNvPr id="166" name="Google Shape;166;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you banned someone from the conference... when do you check your list of banned people? At registration? At the door?</a:t>
            </a:r>
            <a:endParaRPr/>
          </a:p>
          <a:p>
            <a:pPr indent="0" lvl="0" marL="0" rtl="0" algn="l">
              <a:spcBef>
                <a:spcPts val="1600"/>
              </a:spcBef>
              <a:spcAft>
                <a:spcPts val="0"/>
              </a:spcAft>
              <a:buNone/>
            </a:pPr>
            <a:r>
              <a:rPr lang="en"/>
              <a:t>You warned someone if they repeat the behavior you will sanction them... who checks for previous warnings and when?</a:t>
            </a:r>
            <a:endParaRPr/>
          </a:p>
          <a:p>
            <a:pPr indent="0" lvl="0" marL="0" rtl="0" algn="l">
              <a:spcBef>
                <a:spcPts val="1600"/>
              </a:spcBef>
              <a:spcAft>
                <a:spcPts val="1600"/>
              </a:spcAft>
              <a:buNone/>
            </a:pPr>
            <a:r>
              <a:rPr lang="en"/>
              <a:t>Someone sanctioned last year volunteers to help at the new attendee welcome booth... who says no?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 keeping</a:t>
            </a:r>
            <a:endParaRPr/>
          </a:p>
        </p:txBody>
      </p:sp>
      <p:sp>
        <p:nvSpPr>
          <p:cNvPr id="172" name="Google Shape;172;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a written record of all reports, even if you decide not to take action</a:t>
            </a:r>
            <a:endParaRPr/>
          </a:p>
          <a:p>
            <a:pPr indent="0" lvl="0" marL="0" rtl="0" algn="l">
              <a:spcBef>
                <a:spcPts val="1600"/>
              </a:spcBef>
              <a:spcAft>
                <a:spcPts val="0"/>
              </a:spcAft>
              <a:buNone/>
            </a:pPr>
            <a:r>
              <a:rPr lang="en"/>
              <a:t>Decide who has access to them</a:t>
            </a:r>
            <a:endParaRPr/>
          </a:p>
          <a:p>
            <a:pPr indent="0" lvl="0" marL="0" rtl="0" algn="l">
              <a:spcBef>
                <a:spcPts val="1600"/>
              </a:spcBef>
              <a:spcAft>
                <a:spcPts val="0"/>
              </a:spcAft>
              <a:buNone/>
            </a:pPr>
            <a:r>
              <a:rPr lang="en"/>
              <a:t>Decide how long to keep them</a:t>
            </a:r>
            <a:endParaRPr/>
          </a:p>
          <a:p>
            <a:pPr indent="0" lvl="0" marL="0" rtl="0" algn="l">
              <a:spcBef>
                <a:spcPts val="1600"/>
              </a:spcBef>
              <a:spcAft>
                <a:spcPts val="1600"/>
              </a:spcAft>
              <a:buNone/>
            </a:pPr>
            <a:r>
              <a:rPr lang="en"/>
              <a:t>Formalize checking the records at important points (online registration, at check-in, during code of conduct committee deliberations)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Written incident response guide</a:t>
            </a:r>
            <a:endParaRPr/>
          </a:p>
        </p:txBody>
      </p:sp>
      <p:sp>
        <p:nvSpPr>
          <p:cNvPr id="178" name="Google Shape;178;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 written incident response guide to respond to incidents</a:t>
            </a:r>
            <a:endParaRPr/>
          </a:p>
          <a:p>
            <a:pPr indent="0" lvl="0" marL="0" rtl="0" algn="l">
              <a:spcBef>
                <a:spcPts val="1600"/>
              </a:spcBef>
              <a:spcAft>
                <a:spcPts val="0"/>
              </a:spcAft>
              <a:buNone/>
            </a:pPr>
            <a:r>
              <a:rPr lang="en"/>
              <a:t>Don't share it publicly - people will act like it is law and argue if you deviate from it</a:t>
            </a:r>
            <a:endParaRPr/>
          </a:p>
          <a:p>
            <a:pPr indent="0" lvl="0" marL="0" rtl="0" algn="l">
              <a:spcBef>
                <a:spcPts val="1600"/>
              </a:spcBef>
              <a:spcAft>
                <a:spcPts val="1600"/>
              </a:spcAft>
              <a:buNone/>
            </a:pPr>
            <a:r>
              <a:rPr lang="en"/>
              <a:t>It doesn't need to lay out all the details, just give you something to guide your actions when you are stressed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self-led training</a:t>
            </a:r>
            <a:endParaRPr/>
          </a:p>
        </p:txBody>
      </p:sp>
      <p:sp>
        <p:nvSpPr>
          <p:cNvPr id="74" name="Google Shape;74;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Assumes you already have a code of conduct committee</a:t>
            </a:r>
            <a:endParaRPr/>
          </a:p>
          <a:p>
            <a:pPr indent="0" lvl="0" marL="0" rtl="0" algn="l">
              <a:spcBef>
                <a:spcPts val="1600"/>
              </a:spcBef>
              <a:spcAft>
                <a:spcPts val="0"/>
              </a:spcAft>
              <a:buNone/>
            </a:pPr>
            <a:r>
              <a:rPr lang="en"/>
              <a:t>Work through them together as a committee</a:t>
            </a:r>
            <a:endParaRPr/>
          </a:p>
          <a:p>
            <a:pPr indent="0" lvl="0" marL="0" rtl="0" algn="l">
              <a:spcBef>
                <a:spcPts val="1600"/>
              </a:spcBef>
              <a:spcAft>
                <a:spcPts val="0"/>
              </a:spcAft>
              <a:buNone/>
            </a:pPr>
            <a:r>
              <a:rPr lang="en"/>
              <a:t>Change these slides as much as you want</a:t>
            </a:r>
            <a:endParaRPr/>
          </a:p>
          <a:p>
            <a:pPr indent="0" lvl="0" marL="0" rtl="0" algn="l">
              <a:spcBef>
                <a:spcPts val="1600"/>
              </a:spcBef>
              <a:spcAft>
                <a:spcPts val="0"/>
              </a:spcAft>
              <a:buNone/>
            </a:pPr>
            <a:r>
              <a:rPr lang="en"/>
              <a:t>Questions? All these topics are discussed in detail under easily findable headings in a free ebook:</a:t>
            </a:r>
            <a:endParaRPr/>
          </a:p>
          <a:p>
            <a:pPr indent="0" lvl="0" marL="0" rtl="0" algn="l">
              <a:spcBef>
                <a:spcPts val="1600"/>
              </a:spcBef>
              <a:spcAft>
                <a:spcPts val="1600"/>
              </a:spcAft>
              <a:buNone/>
            </a:pPr>
            <a:r>
              <a:rPr lang="en" sz="2100" u="sng">
                <a:solidFill>
                  <a:schemeClr val="hlink"/>
                </a:solidFill>
                <a:hlinkClick r:id="rId3"/>
              </a:rPr>
              <a:t>https://frameshiftconsulting.com/resources/code-of-conduct-book/</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Updating your code of conduct</a:t>
            </a:r>
            <a:endParaRPr/>
          </a:p>
        </p:txBody>
      </p:sp>
      <p:sp>
        <p:nvSpPr>
          <p:cNvPr id="184" name="Google Shape;184;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once a year, review your code of conduct and update it</a:t>
            </a:r>
            <a:endParaRPr/>
          </a:p>
          <a:p>
            <a:pPr indent="0" lvl="0" marL="0" rtl="0" algn="l">
              <a:spcBef>
                <a:spcPts val="1600"/>
              </a:spcBef>
              <a:spcAft>
                <a:spcPts val="0"/>
              </a:spcAft>
              <a:buNone/>
            </a:pPr>
            <a:r>
              <a:rPr lang="en"/>
              <a:t>Use input from community, actual incidents, what harassers said they didn't understand</a:t>
            </a:r>
            <a:endParaRPr/>
          </a:p>
          <a:p>
            <a:pPr indent="0" lvl="0" marL="0" rtl="0" algn="l">
              <a:spcBef>
                <a:spcPts val="1600"/>
              </a:spcBef>
              <a:spcAft>
                <a:spcPts val="1600"/>
              </a:spcAft>
              <a:buNone/>
            </a:pPr>
            <a:r>
              <a:rPr lang="en"/>
              <a:t>Don't water it down, you should mostly be clarifying, adding new items, or adding detail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Optional reading for committee members</a:t>
            </a:r>
            <a:endParaRPr/>
          </a:p>
        </p:txBody>
      </p:sp>
      <p:sp>
        <p:nvSpPr>
          <p:cNvPr id="190" name="Google Shape;190;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u="sng">
                <a:solidFill>
                  <a:schemeClr val="hlink"/>
                </a:solidFill>
                <a:hlinkClick r:id="rId3"/>
              </a:rPr>
              <a:t>http://geekfeminism.wikia.com/wiki/Timeline_of_incidents</a:t>
            </a:r>
            <a:endParaRPr sz="2100"/>
          </a:p>
          <a:p>
            <a:pPr indent="0" lvl="0" marL="0" rtl="0" algn="l">
              <a:spcBef>
                <a:spcPts val="1600"/>
              </a:spcBef>
              <a:spcAft>
                <a:spcPts val="0"/>
              </a:spcAft>
              <a:buNone/>
            </a:pPr>
            <a:r>
              <a:rPr lang="en" sz="2100" u="sng">
                <a:solidFill>
                  <a:schemeClr val="hlink"/>
                </a:solidFill>
                <a:hlinkClick r:id="rId4"/>
              </a:rPr>
              <a:t>http://geekfeminism.wikia.com/wiki/Conference_anti-harassment/</a:t>
            </a:r>
            <a:endParaRPr sz="2100"/>
          </a:p>
          <a:p>
            <a:pPr indent="0" lvl="0" marL="0" rtl="0" algn="l">
              <a:spcBef>
                <a:spcPts val="1600"/>
              </a:spcBef>
              <a:spcAft>
                <a:spcPts val="1600"/>
              </a:spcAft>
              <a:buNone/>
            </a:pPr>
            <a:r>
              <a:rPr lang="en" sz="2100" u="sng">
                <a:solidFill>
                  <a:schemeClr val="hlink"/>
                </a:solidFill>
                <a:hlinkClick r:id="rId5"/>
              </a:rPr>
              <a:t>https://frameshiftconsulting.com/resources/code-of-conduct-book/</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Taking reports</a:t>
            </a:r>
            <a:endParaRPr/>
          </a:p>
        </p:txBody>
      </p:sp>
      <p:sp>
        <p:nvSpPr>
          <p:cNvPr id="196" name="Google Shape;196;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 anyone who needs to take reports</a:t>
            </a:r>
            <a:endParaRPr/>
          </a:p>
          <a:p>
            <a:pPr indent="0" lvl="0" marL="0" rtl="0" algn="l">
              <a:spcBef>
                <a:spcPts val="1600"/>
              </a:spcBef>
              <a:spcAft>
                <a:spcPts val="0"/>
              </a:spcAft>
              <a:buNone/>
            </a:pPr>
            <a:r>
              <a:rPr lang="en" sz="1800" u="sng">
                <a:solidFill>
                  <a:schemeClr val="hlink"/>
                </a:solidFill>
                <a:hlinkClick r:id="rId3"/>
              </a:rPr>
              <a:t>https://frameshiftconsulting.com/resources/code-of-conduct-book/#video</a:t>
            </a:r>
            <a:endParaRPr sz="1800"/>
          </a:p>
          <a:p>
            <a:pPr indent="0" lvl="0" marL="0" rtl="0" algn="l">
              <a:spcBef>
                <a:spcPts val="1600"/>
              </a:spcBef>
              <a:spcAft>
                <a:spcPts val="0"/>
              </a:spcAft>
              <a:buNone/>
            </a:pPr>
            <a:r>
              <a:rPr lang="en"/>
              <a:t>Early on in a report, make sure they understand that you will take this to the committee and give them a chance to withdraw their report (neutrally)</a:t>
            </a:r>
            <a:endParaRPr/>
          </a:p>
          <a:p>
            <a:pPr indent="0" lvl="0" marL="0" rtl="0" algn="l">
              <a:spcBef>
                <a:spcPts val="1600"/>
              </a:spcBef>
              <a:spcAft>
                <a:spcPts val="1600"/>
              </a:spcAft>
              <a:buNone/>
            </a:pPr>
            <a:r>
              <a:rPr lang="en"/>
              <a:t>Find a quiet place and write it down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ask for in a report</a:t>
            </a:r>
            <a:endParaRPr/>
          </a:p>
        </p:txBody>
      </p:sp>
      <p:sp>
        <p:nvSpPr>
          <p:cNvPr id="202" name="Google Shape;202;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for, but don't pressure if they don't want to share:</a:t>
            </a:r>
            <a:endParaRPr/>
          </a:p>
          <a:p>
            <a:pPr indent="-381000" lvl="0" marL="457200" rtl="0" algn="l">
              <a:spcBef>
                <a:spcPts val="1600"/>
              </a:spcBef>
              <a:spcAft>
                <a:spcPts val="0"/>
              </a:spcAft>
              <a:buSzPts val="2400"/>
              <a:buChar char="●"/>
            </a:pPr>
            <a:r>
              <a:rPr lang="en"/>
              <a:t>Identifying information for the alleged harasser</a:t>
            </a:r>
            <a:endParaRPr/>
          </a:p>
          <a:p>
            <a:pPr indent="-381000" lvl="0" marL="457200" rtl="0" algn="l">
              <a:spcBef>
                <a:spcPts val="0"/>
              </a:spcBef>
              <a:spcAft>
                <a:spcPts val="0"/>
              </a:spcAft>
              <a:buSzPts val="2400"/>
              <a:buChar char="●"/>
            </a:pPr>
            <a:r>
              <a:rPr lang="en"/>
              <a:t>Reporter's name</a:t>
            </a:r>
            <a:endParaRPr/>
          </a:p>
          <a:p>
            <a:pPr indent="-381000" lvl="0" marL="457200" rtl="0" algn="l">
              <a:spcBef>
                <a:spcPts val="0"/>
              </a:spcBef>
              <a:spcAft>
                <a:spcPts val="0"/>
              </a:spcAft>
              <a:buSzPts val="2400"/>
              <a:buChar char="●"/>
            </a:pPr>
            <a:r>
              <a:rPr lang="en"/>
              <a:t>Time and date</a:t>
            </a:r>
            <a:endParaRPr/>
          </a:p>
          <a:p>
            <a:pPr indent="-381000" lvl="0" marL="457200" rtl="0" algn="l">
              <a:spcBef>
                <a:spcPts val="0"/>
              </a:spcBef>
              <a:spcAft>
                <a:spcPts val="0"/>
              </a:spcAft>
              <a:buSzPts val="2400"/>
              <a:buChar char="●"/>
            </a:pPr>
            <a:r>
              <a:rPr lang="en"/>
              <a:t>Place</a:t>
            </a:r>
            <a:endParaRPr/>
          </a:p>
          <a:p>
            <a:pPr indent="-381000" lvl="0" marL="457200" rtl="0" algn="l">
              <a:spcBef>
                <a:spcPts val="0"/>
              </a:spcBef>
              <a:spcAft>
                <a:spcPts val="0"/>
              </a:spcAft>
              <a:buSzPts val="2400"/>
              <a:buChar char="●"/>
            </a:pPr>
            <a:r>
              <a:rPr lang="en"/>
              <a:t>What happened</a:t>
            </a:r>
            <a:endParaRPr/>
          </a:p>
          <a:p>
            <a:pPr indent="-381000" lvl="0" marL="457200" rtl="0" algn="l">
              <a:spcBef>
                <a:spcPts val="0"/>
              </a:spcBef>
              <a:spcAft>
                <a:spcPts val="0"/>
              </a:spcAft>
              <a:buSzPts val="2400"/>
              <a:buChar char="●"/>
            </a:pPr>
            <a:r>
              <a:rPr lang="en"/>
              <a:t>Any other people involved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not to do</a:t>
            </a:r>
            <a:endParaRPr/>
          </a:p>
        </p:txBody>
      </p:sp>
      <p:sp>
        <p:nvSpPr>
          <p:cNvPr id="208" name="Google Shape;208;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pressure them NOT to report</a:t>
            </a:r>
            <a:endParaRPr/>
          </a:p>
          <a:p>
            <a:pPr indent="0" lvl="0" marL="0" rtl="0" algn="l">
              <a:spcBef>
                <a:spcPts val="1600"/>
              </a:spcBef>
              <a:spcAft>
                <a:spcPts val="0"/>
              </a:spcAft>
              <a:buNone/>
            </a:pPr>
            <a:r>
              <a:rPr lang="en"/>
              <a:t>Don't guarantee any kind of response or action</a:t>
            </a:r>
            <a:endParaRPr/>
          </a:p>
          <a:p>
            <a:pPr indent="0" lvl="0" marL="0" rtl="0" algn="l">
              <a:spcBef>
                <a:spcPts val="1600"/>
              </a:spcBef>
              <a:spcAft>
                <a:spcPts val="0"/>
              </a:spcAft>
              <a:buNone/>
            </a:pPr>
            <a:r>
              <a:rPr lang="en"/>
              <a:t>Don't ask them for solutions or ideas on what to do</a:t>
            </a:r>
            <a:endParaRPr/>
          </a:p>
          <a:p>
            <a:pPr indent="0" lvl="0" marL="0" rtl="0" algn="l">
              <a:spcBef>
                <a:spcPts val="1600"/>
              </a:spcBef>
              <a:spcAft>
                <a:spcPts val="1600"/>
              </a:spcAft>
              <a:buNone/>
            </a:pPr>
            <a:r>
              <a:rPr lang="en"/>
              <a:t>Don't pressure them to contact law enforcement (if there is physical danger now, do it yourself)</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Immediate care for the reporter</a:t>
            </a:r>
            <a:endParaRPr/>
          </a:p>
        </p:txBody>
      </p:sp>
      <p:sp>
        <p:nvSpPr>
          <p:cNvPr id="214" name="Google Shape;214;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appropriate:</a:t>
            </a:r>
            <a:endParaRPr/>
          </a:p>
          <a:p>
            <a:pPr indent="0" lvl="0" marL="0" rtl="0" algn="l">
              <a:spcBef>
                <a:spcPts val="1600"/>
              </a:spcBef>
              <a:spcAft>
                <a:spcPts val="0"/>
              </a:spcAft>
              <a:buNone/>
            </a:pPr>
            <a:r>
              <a:rPr lang="en"/>
              <a:t>Offer them a private safe space to sit</a:t>
            </a:r>
            <a:endParaRPr/>
          </a:p>
          <a:p>
            <a:pPr indent="0" lvl="0" marL="0" rtl="0" algn="l">
              <a:spcBef>
                <a:spcPts val="1600"/>
              </a:spcBef>
              <a:spcAft>
                <a:spcPts val="0"/>
              </a:spcAft>
              <a:buNone/>
            </a:pPr>
            <a:r>
              <a:rPr lang="en"/>
              <a:t>Ask if there is a trusted person they want with them, and send someone else to fetch that person</a:t>
            </a:r>
            <a:endParaRPr/>
          </a:p>
          <a:p>
            <a:pPr indent="0" lvl="0" marL="0" rtl="0" algn="l">
              <a:spcBef>
                <a:spcPts val="1600"/>
              </a:spcBef>
              <a:spcAft>
                <a:spcPts val="1600"/>
              </a:spcAft>
              <a:buNone/>
            </a:pPr>
            <a:r>
              <a:rPr lang="en"/>
              <a:t>Ask, "Is there anything that will make you feel safer that I can help with?"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evaluation</a:t>
            </a:r>
            <a:endParaRPr/>
          </a:p>
        </p:txBody>
      </p:sp>
      <p:sp>
        <p:nvSpPr>
          <p:cNvPr id="220" name="Google Shape;220;p3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person taking the report sees an immediate threat to physical well-being:</a:t>
            </a:r>
            <a:endParaRPr/>
          </a:p>
          <a:p>
            <a:pPr indent="0" lvl="0" marL="0" rtl="0" algn="l">
              <a:spcBef>
                <a:spcPts val="1600"/>
              </a:spcBef>
              <a:spcAft>
                <a:spcPts val="0"/>
              </a:spcAft>
              <a:buNone/>
            </a:pPr>
            <a:r>
              <a:rPr lang="en"/>
              <a:t>Escalate immediately to appropriate person (other conference staff, manager, security manager, HR)</a:t>
            </a:r>
            <a:endParaRPr/>
          </a:p>
          <a:p>
            <a:pPr indent="0" lvl="0" marL="0" rtl="0" algn="l">
              <a:spcBef>
                <a:spcPts val="1600"/>
              </a:spcBef>
              <a:spcAft>
                <a:spcPts val="1600"/>
              </a:spcAft>
              <a:buNone/>
            </a:pPr>
            <a:r>
              <a:rPr lang="en"/>
              <a:t>Call security or law enforcement as appropriate (only in cases of immediate physical threat, otherwise only at request of reporter)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Transfer to code of conduct committee</a:t>
            </a:r>
            <a:endParaRPr/>
          </a:p>
        </p:txBody>
      </p:sp>
      <p:sp>
        <p:nvSpPr>
          <p:cNvPr id="226" name="Google Shape;226;p3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the reporter know that the report is going to the committee</a:t>
            </a:r>
            <a:endParaRPr/>
          </a:p>
          <a:p>
            <a:pPr indent="0" lvl="0" marL="0" rtl="0" algn="l">
              <a:spcBef>
                <a:spcPts val="1600"/>
              </a:spcBef>
              <a:spcAft>
                <a:spcPts val="0"/>
              </a:spcAft>
              <a:buNone/>
            </a:pPr>
            <a:r>
              <a:rPr lang="en"/>
              <a:t>For public incidents widely witnessed, make some kind of announcement that you are investigating and planning your response</a:t>
            </a:r>
            <a:endParaRPr/>
          </a:p>
          <a:p>
            <a:pPr indent="0" lvl="0" marL="0" rtl="0" algn="l">
              <a:spcBef>
                <a:spcPts val="1600"/>
              </a:spcBef>
              <a:spcAft>
                <a:spcPts val="0"/>
              </a:spcAft>
              <a:buNone/>
            </a:pPr>
            <a:r>
              <a:rPr lang="en"/>
              <a:t>Committee should convene ASAP using communication plan established in incident response plan</a:t>
            </a:r>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the meeting</a:t>
            </a:r>
            <a:endParaRPr/>
          </a:p>
        </p:txBody>
      </p:sp>
      <p:sp>
        <p:nvSpPr>
          <p:cNvPr id="232" name="Google Shape;232;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Delegate someone to a</a:t>
            </a:r>
            <a:r>
              <a:rPr lang="en"/>
              <a:t>sk the alleged harasser for their version of events and write it down for use in the meeting</a:t>
            </a:r>
            <a:endParaRPr/>
          </a:p>
          <a:p>
            <a:pPr indent="0" lvl="0" marL="0" rtl="0" algn="l">
              <a:spcBef>
                <a:spcPts val="1600"/>
              </a:spcBef>
              <a:spcAft>
                <a:spcPts val="0"/>
              </a:spcAft>
              <a:buNone/>
            </a:pPr>
            <a:r>
              <a:rPr lang="en"/>
              <a:t>If other witnesses were present, delegate someone to interview them and write down their responses</a:t>
            </a:r>
            <a:endParaRPr/>
          </a:p>
          <a:p>
            <a:pPr indent="0" lvl="0" marL="0" rtl="0" algn="l">
              <a:spcBef>
                <a:spcPts val="1600"/>
              </a:spcBef>
              <a:spcAft>
                <a:spcPts val="0"/>
              </a:spcAft>
              <a:buNone/>
            </a:pPr>
            <a:r>
              <a:rPr lang="en"/>
              <a:t>If appropriate, ask around for similar experiences with the alleged harasser in case they have not been reported yet</a:t>
            </a:r>
            <a:endParaRPr/>
          </a:p>
          <a:p>
            <a:pPr indent="0" lvl="0" marL="0" rtl="0" algn="l">
              <a:spcBef>
                <a:spcPts val="1600"/>
              </a:spcBef>
              <a:spcAft>
                <a:spcPts val="1600"/>
              </a:spcAft>
              <a:buNone/>
            </a:pPr>
            <a:r>
              <a:rPr lang="en"/>
              <a:t>Check your records for related reports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Committee deliberations</a:t>
            </a:r>
            <a:endParaRPr/>
          </a:p>
        </p:txBody>
      </p:sp>
      <p:sp>
        <p:nvSpPr>
          <p:cNvPr id="238" name="Google Shape;238;p4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meeting, discuss:</a:t>
            </a:r>
            <a:endParaRPr/>
          </a:p>
          <a:p>
            <a:pPr indent="0" lvl="0" marL="0" rtl="0" algn="l">
              <a:spcBef>
                <a:spcPts val="1600"/>
              </a:spcBef>
              <a:spcAft>
                <a:spcPts val="0"/>
              </a:spcAft>
              <a:buNone/>
            </a:pPr>
            <a:r>
              <a:rPr lang="en"/>
              <a:t>	What happened?</a:t>
            </a:r>
            <a:endParaRPr/>
          </a:p>
          <a:p>
            <a:pPr indent="0" lvl="0" marL="0" rtl="0" algn="l">
              <a:spcBef>
                <a:spcPts val="1600"/>
              </a:spcBef>
              <a:spcAft>
                <a:spcPts val="0"/>
              </a:spcAft>
              <a:buNone/>
            </a:pPr>
            <a:r>
              <a:rPr lang="en"/>
              <a:t>	What are we going to do about it?</a:t>
            </a:r>
            <a:endParaRPr/>
          </a:p>
          <a:p>
            <a:pPr indent="0" lvl="0" marL="0" rtl="0" algn="l">
              <a:spcBef>
                <a:spcPts val="1600"/>
              </a:spcBef>
              <a:spcAft>
                <a:spcPts val="0"/>
              </a:spcAft>
              <a:buNone/>
            </a:pPr>
            <a:r>
              <a:rPr lang="en"/>
              <a:t>	Who will do it?</a:t>
            </a:r>
            <a:endParaRPr/>
          </a:p>
          <a:p>
            <a:pPr indent="0" lvl="0" marL="0" rtl="0" algn="l">
              <a:spcBef>
                <a:spcPts val="1600"/>
              </a:spcBef>
              <a:spcAft>
                <a:spcPts val="0"/>
              </a:spcAft>
              <a:buNone/>
            </a:pPr>
            <a:r>
              <a:rPr lang="en"/>
              <a:t>	When will they do it?</a:t>
            </a:r>
            <a:endParaRPr/>
          </a:p>
          <a:p>
            <a:pPr indent="0" lvl="0" marL="0" rtl="0" algn="l">
              <a:spcBef>
                <a:spcPts val="1600"/>
              </a:spcBef>
              <a:spcAft>
                <a:spcPts val="1600"/>
              </a:spcAft>
              <a:buNone/>
            </a:pPr>
            <a:r>
              <a:rPr lang="en"/>
              <a:t>Stick to your deadline for deciding on a response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 of conduct basics</a:t>
            </a:r>
            <a:endParaRPr/>
          </a:p>
          <a:p>
            <a:pPr indent="0" lvl="0" marL="0" rtl="0" algn="l">
              <a:spcBef>
                <a:spcPts val="1600"/>
              </a:spcBef>
              <a:spcAft>
                <a:spcPts val="0"/>
              </a:spcAft>
              <a:buNone/>
            </a:pPr>
            <a:r>
              <a:rPr lang="en"/>
              <a:t>Preparing to enforce a code of conduct</a:t>
            </a:r>
            <a:endParaRPr/>
          </a:p>
          <a:p>
            <a:pPr indent="0" lvl="0" marL="0" rtl="0" algn="l">
              <a:spcBef>
                <a:spcPts val="1600"/>
              </a:spcBef>
              <a:spcAft>
                <a:spcPts val="0"/>
              </a:spcAft>
              <a:buNone/>
            </a:pPr>
            <a:r>
              <a:rPr lang="en"/>
              <a:t>Taking reports of violations</a:t>
            </a:r>
            <a:endParaRPr/>
          </a:p>
          <a:p>
            <a:pPr indent="0" lvl="0" marL="0" rtl="0" algn="l">
              <a:spcBef>
                <a:spcPts val="1600"/>
              </a:spcBef>
              <a:spcAft>
                <a:spcPts val="0"/>
              </a:spcAft>
              <a:buNone/>
            </a:pPr>
            <a:r>
              <a:rPr lang="en"/>
              <a:t>Responding to reports</a:t>
            </a:r>
            <a:endParaRPr/>
          </a:p>
          <a:p>
            <a:pPr indent="0" lvl="0" marL="0" rtl="0" algn="l">
              <a:spcBef>
                <a:spcPts val="1600"/>
              </a:spcBef>
              <a:spcAft>
                <a:spcPts val="1600"/>
              </a:spcAft>
              <a:buNone/>
            </a:pPr>
            <a:r>
              <a:rPr lang="en"/>
              <a:t>Discussion of example scenarios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Committee deliberations</a:t>
            </a:r>
            <a:endParaRPr/>
          </a:p>
        </p:txBody>
      </p:sp>
      <p:sp>
        <p:nvSpPr>
          <p:cNvPr id="244" name="Google Shape;244;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Neither reporter nor alleged harasser should be present (if they are part of the committee, recuse themselves)</a:t>
            </a:r>
            <a:endParaRPr/>
          </a:p>
          <a:p>
            <a:pPr indent="0" lvl="0" marL="0" rtl="0" algn="l">
              <a:spcBef>
                <a:spcPts val="1600"/>
              </a:spcBef>
              <a:spcAft>
                <a:spcPts val="0"/>
              </a:spcAft>
              <a:buNone/>
            </a:pPr>
            <a:r>
              <a:rPr lang="en"/>
              <a:t>Your overriding goal and purpose is to</a:t>
            </a:r>
            <a:r>
              <a:rPr lang="en"/>
              <a:t> protect the community from harm in the future</a:t>
            </a:r>
            <a:endParaRPr/>
          </a:p>
          <a:p>
            <a:pPr indent="0" lvl="0" marL="0" rtl="0" algn="l">
              <a:spcBef>
                <a:spcPts val="1600"/>
              </a:spcBef>
              <a:spcAft>
                <a:spcPts val="0"/>
              </a:spcAft>
              <a:buNone/>
            </a:pPr>
            <a:r>
              <a:rPr lang="en"/>
              <a:t>If at all possible, protect the reporter from retaliation</a:t>
            </a:r>
            <a:endParaRPr/>
          </a:p>
          <a:p>
            <a:pPr indent="0" lvl="0" marL="0" rtl="0" algn="l">
              <a:spcBef>
                <a:spcPts val="1600"/>
              </a:spcBef>
              <a:spcAft>
                <a:spcPts val="1600"/>
              </a:spcAft>
              <a:buNone/>
            </a:pPr>
            <a:r>
              <a:rPr lang="en"/>
              <a:t>If these goals conflict, be creative and willing to lie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 Capone Theory of Sexual Harassment</a:t>
            </a:r>
            <a:endParaRPr/>
          </a:p>
        </p:txBody>
      </p:sp>
      <p:sp>
        <p:nvSpPr>
          <p:cNvPr id="250" name="Google Shape;250;p4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 Valerie Aurora and Leigh Honeywell</a:t>
            </a:r>
            <a:endParaRPr/>
          </a:p>
          <a:p>
            <a:pPr indent="0" lvl="0" marL="0" rtl="0" algn="l">
              <a:spcBef>
                <a:spcPts val="1600"/>
              </a:spcBef>
              <a:spcAft>
                <a:spcPts val="0"/>
              </a:spcAft>
              <a:buNone/>
            </a:pPr>
            <a:r>
              <a:rPr lang="en"/>
              <a:t>When someone feels entitled to another person's body, they also often feel entitled to other people's money and work</a:t>
            </a:r>
            <a:endParaRPr/>
          </a:p>
          <a:p>
            <a:pPr indent="0" lvl="0" marL="0" rtl="0" algn="l">
              <a:spcBef>
                <a:spcPts val="1600"/>
              </a:spcBef>
              <a:spcAft>
                <a:spcPts val="1600"/>
              </a:spcAft>
              <a:buNone/>
            </a:pPr>
            <a:r>
              <a:rPr lang="en"/>
              <a:t>Investigate for other things they've done: lied on expense reports, plagiarized other people's work, taken credit for other people's work, embezzled money, harassed or threatened other people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Conflicting reports - "he said, she said"</a:t>
            </a:r>
            <a:endParaRPr/>
          </a:p>
        </p:txBody>
      </p:sp>
      <p:sp>
        <p:nvSpPr>
          <p:cNvPr id="256" name="Google Shape;256;p4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Alleged harasser says they didn't do it, alleged target was only witness: what to do?</a:t>
            </a:r>
            <a:endParaRPr/>
          </a:p>
          <a:p>
            <a:pPr indent="0" lvl="0" marL="0" rtl="0" algn="l">
              <a:spcBef>
                <a:spcPts val="1600"/>
              </a:spcBef>
              <a:spcAft>
                <a:spcPts val="0"/>
              </a:spcAft>
              <a:buNone/>
            </a:pPr>
            <a:r>
              <a:rPr lang="en"/>
              <a:t>Consider relative risk of reporting: a more marginalized person is less likely to make false report</a:t>
            </a:r>
            <a:endParaRPr/>
          </a:p>
          <a:p>
            <a:pPr indent="0" lvl="0" marL="0" rtl="0" algn="l">
              <a:spcBef>
                <a:spcPts val="1600"/>
              </a:spcBef>
              <a:spcAft>
                <a:spcPts val="0"/>
              </a:spcAft>
              <a:buNone/>
            </a:pPr>
            <a:r>
              <a:rPr lang="en"/>
              <a:t>Al Capone theory: go ask for past history on harasser, often </a:t>
            </a:r>
            <a:r>
              <a:rPr b="1" lang="en"/>
              <a:t>they have harassed your own staff repeatedly</a:t>
            </a:r>
            <a:endParaRPr b="1"/>
          </a:p>
          <a:p>
            <a:pPr indent="0" lvl="0" marL="0" rtl="0" algn="l">
              <a:spcBef>
                <a:spcPts val="160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Competing claims of marginalization</a:t>
            </a:r>
            <a:endParaRPr/>
          </a:p>
        </p:txBody>
      </p:sp>
      <p:sp>
        <p:nvSpPr>
          <p:cNvPr id="262" name="Google Shape;262;p4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of marginalization is a useful clue, but not how you decide who is telling the truth</a:t>
            </a:r>
            <a:endParaRPr/>
          </a:p>
          <a:p>
            <a:pPr indent="0" lvl="0" marL="0" rtl="0" algn="l">
              <a:spcBef>
                <a:spcPts val="1600"/>
              </a:spcBef>
              <a:spcAft>
                <a:spcPts val="0"/>
              </a:spcAft>
              <a:buNone/>
            </a:pPr>
            <a:r>
              <a:rPr lang="en"/>
              <a:t>Avoid "Oppression Olympics" - arguing about which marginalized person/group has it worse</a:t>
            </a:r>
            <a:endParaRPr/>
          </a:p>
          <a:p>
            <a:pPr indent="0" lvl="0" marL="0" rtl="0" algn="l">
              <a:spcBef>
                <a:spcPts val="1600"/>
              </a:spcBef>
              <a:spcAft>
                <a:spcPts val="1600"/>
              </a:spcAft>
              <a:buNone/>
            </a:pPr>
            <a:r>
              <a:rPr lang="en"/>
              <a:t>Overall, your code of conduct should have the effect of protecting more marginalized people, not more privileged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claims of marginalization</a:t>
            </a:r>
            <a:endParaRPr/>
          </a:p>
        </p:txBody>
      </p:sp>
      <p:sp>
        <p:nvSpPr>
          <p:cNvPr id="268" name="Google Shape;268;p4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facts: sexism and racism have not been reversed yet anywhere in the world</a:t>
            </a:r>
            <a:endParaRPr/>
          </a:p>
          <a:p>
            <a:pPr indent="0" lvl="0" marL="0" rtl="0" algn="l">
              <a:spcBef>
                <a:spcPts val="1600"/>
              </a:spcBef>
              <a:spcAft>
                <a:spcPts val="0"/>
              </a:spcAft>
              <a:buNone/>
            </a:pPr>
            <a:r>
              <a:rPr lang="en"/>
              <a:t>Bigoted beliefs do not make someone a marginalized person (e.g. "I'm marginalized because I believe women are inferior")</a:t>
            </a:r>
            <a:endParaRPr/>
          </a:p>
          <a:p>
            <a:pPr indent="0" lvl="0" marL="0" rtl="0" algn="l">
              <a:spcBef>
                <a:spcPts val="1600"/>
              </a:spcBef>
              <a:spcAft>
                <a:spcPts val="1600"/>
              </a:spcAft>
              <a:buNone/>
            </a:pPr>
            <a:r>
              <a:rPr lang="en"/>
              <a:t>Paradox of Tolerance: a tolerant society must be intolerant of one thing, intolerance itself</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Proportionality of response</a:t>
            </a:r>
            <a:endParaRPr/>
          </a:p>
        </p:txBody>
      </p:sp>
      <p:sp>
        <p:nvSpPr>
          <p:cNvPr id="274" name="Google Shape;274;p4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feel a response is unjust if it seems out of proportion to the original offense</a:t>
            </a:r>
            <a:endParaRPr/>
          </a:p>
          <a:p>
            <a:pPr indent="0" lvl="0" marL="0" rtl="0" algn="l">
              <a:spcBef>
                <a:spcPts val="1600"/>
              </a:spcBef>
              <a:spcAft>
                <a:spcPts val="0"/>
              </a:spcAft>
              <a:buNone/>
            </a:pPr>
            <a:r>
              <a:rPr lang="en"/>
              <a:t>Example: A speaker is making inappropriate jokes</a:t>
            </a:r>
            <a:endParaRPr/>
          </a:p>
          <a:p>
            <a:pPr indent="0" lvl="0" marL="0" rtl="0" algn="l">
              <a:spcBef>
                <a:spcPts val="1600"/>
              </a:spcBef>
              <a:spcAft>
                <a:spcPts val="0"/>
              </a:spcAft>
              <a:buNone/>
            </a:pPr>
            <a:r>
              <a:rPr lang="en"/>
              <a:t>10 people watching: interrupting seems reasonable</a:t>
            </a:r>
            <a:endParaRPr/>
          </a:p>
          <a:p>
            <a:pPr indent="0" lvl="0" marL="0" rtl="0" algn="l">
              <a:spcBef>
                <a:spcPts val="1600"/>
              </a:spcBef>
              <a:spcAft>
                <a:spcPts val="0"/>
              </a:spcAft>
              <a:buNone/>
            </a:pPr>
            <a:r>
              <a:rPr lang="en"/>
              <a:t>1000 people watching: interrupting seems out of proportion to the offense</a:t>
            </a:r>
            <a:endParaRPr/>
          </a:p>
          <a:p>
            <a:pPr indent="0" lvl="0" marL="0" rtl="0" algn="l">
              <a:spcBef>
                <a:spcPts val="1600"/>
              </a:spcBef>
              <a:spcAft>
                <a:spcPts val="1600"/>
              </a:spcAft>
              <a:buNone/>
            </a:pPr>
            <a:r>
              <a:rPr lang="en"/>
              <a:t>Lesson: Screen keynote speakers well!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Proportionality of response</a:t>
            </a:r>
            <a:endParaRPr/>
          </a:p>
        </p:txBody>
      </p:sp>
      <p:sp>
        <p:nvSpPr>
          <p:cNvPr id="280" name="Google Shape;280;p4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action by the Code of Conduct Committee </a:t>
            </a:r>
            <a:r>
              <a:rPr lang="en"/>
              <a:t>is seen as much stronger based on the power of the source</a:t>
            </a:r>
            <a:endParaRPr/>
          </a:p>
          <a:p>
            <a:pPr indent="0" lvl="0" marL="0" rtl="0" algn="l">
              <a:spcBef>
                <a:spcPts val="1600"/>
              </a:spcBef>
              <a:spcAft>
                <a:spcPts val="0"/>
              </a:spcAft>
              <a:buNone/>
            </a:pPr>
            <a:r>
              <a:rPr lang="en"/>
              <a:t>Often not naming the harasser (but giving enough detail that people know what happened) seems proportionate</a:t>
            </a:r>
            <a:endParaRPr/>
          </a:p>
          <a:p>
            <a:pPr indent="0" lvl="0" marL="0" rtl="0" algn="l">
              <a:spcBef>
                <a:spcPts val="1600"/>
              </a:spcBef>
              <a:spcAft>
                <a:spcPts val="0"/>
              </a:spcAft>
              <a:buNone/>
            </a:pPr>
            <a:r>
              <a:rPr lang="en"/>
              <a:t>Avoid naming the target of harassment if at all possible</a:t>
            </a:r>
            <a:endParaRPr/>
          </a:p>
          <a:p>
            <a:pPr indent="0" lvl="0" marL="0" rtl="0" algn="l">
              <a:spcBef>
                <a:spcPts val="1600"/>
              </a:spcBef>
              <a:spcAft>
                <a:spcPts val="0"/>
              </a:spcAft>
              <a:buNone/>
            </a:pPr>
            <a:r>
              <a:rPr lang="en"/>
              <a:t>Read "Is Shame Necessary?" by Jennifer Jacquet</a:t>
            </a:r>
            <a:endParaRPr/>
          </a:p>
          <a:p>
            <a:pPr indent="0" lvl="0" marL="0" rtl="0" algn="l">
              <a:spcBef>
                <a:spcPts val="1600"/>
              </a:spcBef>
              <a:spcAft>
                <a:spcPts val="1600"/>
              </a:spcAft>
              <a:buNone/>
            </a:pPr>
            <a:r>
              <a:t/>
            </a:r>
            <a:endParaRPr sz="3600">
              <a:latin typeface="Corsiva"/>
              <a:ea typeface="Corsiva"/>
              <a:cs typeface="Corsiva"/>
              <a:sym typeface="Corsiv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responses</a:t>
            </a:r>
            <a:endParaRPr/>
          </a:p>
        </p:txBody>
      </p:sp>
      <p:sp>
        <p:nvSpPr>
          <p:cNvPr id="286" name="Google Shape;286;p4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Nothing</a:t>
            </a:r>
            <a:endParaRPr/>
          </a:p>
          <a:p>
            <a:pPr indent="-381000" lvl="0" marL="457200" rtl="0" algn="l">
              <a:spcBef>
                <a:spcPts val="0"/>
              </a:spcBef>
              <a:spcAft>
                <a:spcPts val="0"/>
              </a:spcAft>
              <a:buSzPts val="2400"/>
              <a:buChar char="●"/>
            </a:pPr>
            <a:r>
              <a:rPr lang="en"/>
              <a:t>Have a chat with them</a:t>
            </a:r>
            <a:endParaRPr/>
          </a:p>
          <a:p>
            <a:pPr indent="-381000" lvl="0" marL="457200" rtl="0" algn="l">
              <a:spcBef>
                <a:spcPts val="0"/>
              </a:spcBef>
              <a:spcAft>
                <a:spcPts val="0"/>
              </a:spcAft>
              <a:buSzPts val="2400"/>
              <a:buChar char="●"/>
            </a:pPr>
            <a:r>
              <a:rPr lang="en"/>
              <a:t>Give them a warning (next time X will happen)</a:t>
            </a:r>
            <a:endParaRPr/>
          </a:p>
          <a:p>
            <a:pPr indent="-381000" lvl="0" marL="457200" rtl="0" algn="l">
              <a:spcBef>
                <a:spcPts val="0"/>
              </a:spcBef>
              <a:spcAft>
                <a:spcPts val="0"/>
              </a:spcAft>
              <a:buSzPts val="2400"/>
              <a:buChar char="●"/>
            </a:pPr>
            <a:r>
              <a:rPr lang="en"/>
              <a:t>End a talk early</a:t>
            </a:r>
            <a:endParaRPr/>
          </a:p>
          <a:p>
            <a:pPr indent="-381000" lvl="0" marL="457200" rtl="0" algn="l">
              <a:spcBef>
                <a:spcPts val="0"/>
              </a:spcBef>
              <a:spcAft>
                <a:spcPts val="0"/>
              </a:spcAft>
              <a:buSzPts val="2400"/>
              <a:buChar char="●"/>
            </a:pPr>
            <a:r>
              <a:rPr lang="en"/>
              <a:t>Take down videos of talk</a:t>
            </a:r>
            <a:endParaRPr/>
          </a:p>
          <a:p>
            <a:pPr indent="-381000" lvl="0" marL="457200" rtl="0" algn="l">
              <a:spcBef>
                <a:spcPts val="0"/>
              </a:spcBef>
              <a:spcAft>
                <a:spcPts val="0"/>
              </a:spcAft>
              <a:buSzPts val="2400"/>
              <a:buChar char="●"/>
            </a:pPr>
            <a:r>
              <a:rPr lang="en"/>
              <a:t>Remove responsibilities</a:t>
            </a:r>
            <a:endParaRPr/>
          </a:p>
          <a:p>
            <a:pPr indent="-381000" lvl="0" marL="457200" rtl="0" algn="l">
              <a:spcBef>
                <a:spcPts val="0"/>
              </a:spcBef>
              <a:spcAft>
                <a:spcPts val="0"/>
              </a:spcAft>
              <a:buSzPts val="2400"/>
              <a:buChar char="●"/>
            </a:pPr>
            <a:r>
              <a:rPr lang="en"/>
              <a:t>Temporary ban</a:t>
            </a:r>
            <a:endParaRPr/>
          </a:p>
          <a:p>
            <a:pPr indent="-381000" lvl="0" marL="457200" rtl="0" algn="l">
              <a:spcBef>
                <a:spcPts val="0"/>
              </a:spcBef>
              <a:spcAft>
                <a:spcPts val="0"/>
              </a:spcAft>
              <a:buSzPts val="2400"/>
              <a:buChar char="●"/>
            </a:pPr>
            <a:r>
              <a:rPr lang="en"/>
              <a:t>Permanent ban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Contacting their employer</a:t>
            </a:r>
            <a:endParaRPr/>
          </a:p>
        </p:txBody>
      </p:sp>
      <p:sp>
        <p:nvSpPr>
          <p:cNvPr id="292" name="Google Shape;292;p5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t may be appropriate to inform their employer, e</a:t>
            </a:r>
            <a:r>
              <a:rPr lang="en"/>
              <a:t>specially if someone is representing their employer at the time of the incident</a:t>
            </a:r>
            <a:endParaRPr/>
          </a:p>
          <a:p>
            <a:pPr indent="0" lvl="0" marL="0" rtl="0" algn="l">
              <a:spcBef>
                <a:spcPts val="1600"/>
              </a:spcBef>
              <a:spcAft>
                <a:spcPts val="0"/>
              </a:spcAft>
              <a:buNone/>
            </a:pPr>
            <a:r>
              <a:rPr lang="en"/>
              <a:t>You may wish to sanction the employer as well as the employee if the employer don't respond appropriately</a:t>
            </a:r>
            <a:endParaRPr/>
          </a:p>
          <a:p>
            <a:pPr indent="0" lvl="0" marL="0" rtl="0" algn="l">
              <a:spcBef>
                <a:spcPts val="1600"/>
              </a:spcBef>
              <a:spcAft>
                <a:spcPts val="1600"/>
              </a:spcAft>
              <a:buNone/>
            </a:pPr>
            <a:r>
              <a:rPr lang="en"/>
              <a:t>Example: not allowed to sponsor, not allowed to present, not allowed to attend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who enable harassment</a:t>
            </a:r>
            <a:endParaRPr/>
          </a:p>
        </p:txBody>
      </p:sp>
      <p:sp>
        <p:nvSpPr>
          <p:cNvPr id="298" name="Google Shape;298;p5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Serial harassers often have</a:t>
            </a:r>
            <a:r>
              <a:rPr lang="en"/>
              <a:t> a group of people and/or organizations who enabled them</a:t>
            </a:r>
            <a:endParaRPr/>
          </a:p>
          <a:p>
            <a:pPr indent="0" lvl="0" marL="0" rtl="0" algn="l">
              <a:spcBef>
                <a:spcPts val="1600"/>
              </a:spcBef>
              <a:spcAft>
                <a:spcPts val="0"/>
              </a:spcAft>
              <a:buNone/>
            </a:pPr>
            <a:r>
              <a:rPr lang="en"/>
              <a:t>Those who had the choice of whether to enable the harasser and chose to do so so are likely to do it again</a:t>
            </a:r>
            <a:endParaRPr/>
          </a:p>
          <a:p>
            <a:pPr indent="0" lvl="0" marL="0" rtl="0" algn="l">
              <a:spcBef>
                <a:spcPts val="1600"/>
              </a:spcBef>
              <a:spcAft>
                <a:spcPts val="0"/>
              </a:spcAft>
              <a:buNone/>
            </a:pPr>
            <a:r>
              <a:rPr lang="en"/>
              <a:t>You can and should create consequences for them enabling harassers (not allowed to attend, speak, etc.)</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Disclaimers</a:t>
            </a:r>
            <a:endParaRPr/>
          </a:p>
        </p:txBody>
      </p:sp>
      <p:sp>
        <p:nvSpPr>
          <p:cNvPr id="86" name="Google Shape;86;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is not legal advice; use your best judgment</a:t>
            </a:r>
            <a:endParaRPr b="1"/>
          </a:p>
          <a:p>
            <a:pPr indent="0" lvl="0" marL="0" rtl="0" algn="l">
              <a:spcBef>
                <a:spcPts val="1600"/>
              </a:spcBef>
              <a:spcAft>
                <a:spcPts val="0"/>
              </a:spcAft>
              <a:buNone/>
            </a:pPr>
            <a:r>
              <a:rPr lang="en"/>
              <a:t>Organizational rules, laws, etc. override this training</a:t>
            </a:r>
            <a:endParaRPr/>
          </a:p>
          <a:p>
            <a:pPr indent="0" lvl="0" marL="0" rtl="0" algn="l">
              <a:spcBef>
                <a:spcPts val="1600"/>
              </a:spcBef>
              <a:spcAft>
                <a:spcPts val="1600"/>
              </a:spcAft>
              <a:buNone/>
            </a:pPr>
            <a:r>
              <a:rPr lang="en"/>
              <a:t>This training contains brief mentions of physical assault, sexual assault, racism, violence, and other forms of oppressive language and behavior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 require or ask for apologies</a:t>
            </a:r>
            <a:endParaRPr/>
          </a:p>
        </p:txBody>
      </p:sp>
      <p:sp>
        <p:nvSpPr>
          <p:cNvPr id="304" name="Google Shape;304;p5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 ask the harasser to apologize (they can apologize if they want, which may guide the response)</a:t>
            </a:r>
            <a:endParaRPr/>
          </a:p>
          <a:p>
            <a:pPr indent="0" lvl="0" marL="0" rtl="0" algn="l">
              <a:spcBef>
                <a:spcPts val="1600"/>
              </a:spcBef>
              <a:spcAft>
                <a:spcPts val="0"/>
              </a:spcAft>
              <a:buNone/>
            </a:pPr>
            <a:r>
              <a:rPr lang="en"/>
              <a:t>Do not ask the reporter to receive an apology</a:t>
            </a:r>
            <a:endParaRPr/>
          </a:p>
          <a:p>
            <a:pPr indent="0" lvl="0" marL="0" rtl="0" algn="l">
              <a:spcBef>
                <a:spcPts val="1600"/>
              </a:spcBef>
              <a:spcAft>
                <a:spcPts val="0"/>
              </a:spcAft>
              <a:buNone/>
            </a:pPr>
            <a:r>
              <a:rPr lang="en"/>
              <a:t>Communicate any apology as a piece of useful information, neutrally and briefly</a:t>
            </a:r>
            <a:endParaRPr/>
          </a:p>
          <a:p>
            <a:pPr indent="0" lvl="0" marL="0" rtl="0" algn="l">
              <a:spcBef>
                <a:spcPts val="1600"/>
              </a:spcBef>
              <a:spcAft>
                <a:spcPts val="1600"/>
              </a:spcAft>
              <a:buNone/>
            </a:pPr>
            <a:r>
              <a:rPr lang="en"/>
              <a:t>Attempts to apologize may be a disguise for further harassment and should be treated this way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responses not to use</a:t>
            </a:r>
            <a:endParaRPr/>
          </a:p>
        </p:txBody>
      </p:sp>
      <p:sp>
        <p:nvSpPr>
          <p:cNvPr id="310" name="Google Shape;310;p5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 mediate between target and harasser</a:t>
            </a:r>
            <a:endParaRPr/>
          </a:p>
          <a:p>
            <a:pPr indent="0" lvl="0" marL="0" rtl="0" algn="l">
              <a:spcBef>
                <a:spcPts val="1600"/>
              </a:spcBef>
              <a:spcAft>
                <a:spcPts val="0"/>
              </a:spcAft>
              <a:buNone/>
            </a:pPr>
            <a:r>
              <a:rPr lang="en"/>
              <a:t>Do not assign people to guard the harasser</a:t>
            </a:r>
            <a:endParaRPr/>
          </a:p>
          <a:p>
            <a:pPr indent="0" lvl="0" marL="0" rtl="0" algn="l">
              <a:spcBef>
                <a:spcPts val="1600"/>
              </a:spcBef>
              <a:spcAft>
                <a:spcPts val="0"/>
              </a:spcAft>
              <a:buNone/>
            </a:pPr>
            <a:r>
              <a:rPr lang="en"/>
              <a:t>Do not allow the harasser to remain but require them to stay away from the target physically</a:t>
            </a:r>
            <a:endParaRPr/>
          </a:p>
          <a:p>
            <a:pPr indent="0" lvl="0" marL="0" rtl="0" algn="l">
              <a:spcBef>
                <a:spcPts val="1600"/>
              </a:spcBef>
              <a:spcAft>
                <a:spcPts val="1600"/>
              </a:spcAft>
              <a:buNone/>
            </a:pPr>
            <a:r>
              <a:rPr lang="en"/>
              <a:t>Do not allow someone to stay in the community if they refuse to follow the code of conduct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 the reporter and alleged harasser</a:t>
            </a:r>
            <a:endParaRPr/>
          </a:p>
        </p:txBody>
      </p:sp>
      <p:sp>
        <p:nvSpPr>
          <p:cNvPr id="316" name="Google Shape;316;p5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in with the reporter before announcing your decision, not for approval but in case you missed something critical</a:t>
            </a:r>
            <a:endParaRPr/>
          </a:p>
          <a:p>
            <a:pPr indent="0" lvl="0" marL="0" rtl="0" algn="l">
              <a:spcBef>
                <a:spcPts val="1600"/>
              </a:spcBef>
              <a:spcAft>
                <a:spcPts val="0"/>
              </a:spcAft>
              <a:buNone/>
            </a:pPr>
            <a:r>
              <a:rPr lang="en"/>
              <a:t>Someone should directly tell the alleged harasser the decision</a:t>
            </a:r>
            <a:endParaRPr/>
          </a:p>
          <a:p>
            <a:pPr indent="0" lvl="0" marL="0" rtl="0" algn="l">
              <a:spcBef>
                <a:spcPts val="1600"/>
              </a:spcBef>
              <a:spcAft>
                <a:spcPts val="0"/>
              </a:spcAft>
              <a:buNone/>
            </a:pPr>
            <a:r>
              <a:rPr lang="en"/>
              <a:t>If the alleged harasser wants to appeal the decision in any way, make it clear the response stands (e.g., if they have been kicked out of the event, they must leave now)</a:t>
            </a:r>
            <a:endParaRPr/>
          </a:p>
          <a:p>
            <a:pPr indent="0" lvl="0" marL="0" rtl="0" algn="l">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Communicate the response</a:t>
            </a:r>
            <a:endParaRPr/>
          </a:p>
        </p:txBody>
      </p:sp>
      <p:sp>
        <p:nvSpPr>
          <p:cNvPr id="322" name="Google Shape;322;p5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minimum, everyone who is aware of the original incident should be aware of the response</a:t>
            </a:r>
            <a:endParaRPr/>
          </a:p>
          <a:p>
            <a:pPr indent="0" lvl="0" marL="0" rtl="0" algn="l">
              <a:spcBef>
                <a:spcPts val="1600"/>
              </a:spcBef>
              <a:spcAft>
                <a:spcPts val="0"/>
              </a:spcAft>
              <a:buNone/>
            </a:pPr>
            <a:r>
              <a:rPr lang="en"/>
              <a:t>Err on the side of informing more people</a:t>
            </a:r>
            <a:endParaRPr/>
          </a:p>
          <a:p>
            <a:pPr indent="0" lvl="0" marL="0" rtl="0" algn="l">
              <a:spcBef>
                <a:spcPts val="1600"/>
              </a:spcBef>
              <a:spcAft>
                <a:spcPts val="0"/>
              </a:spcAft>
              <a:buNone/>
            </a:pPr>
            <a:r>
              <a:rPr lang="en"/>
              <a:t>At a conference, make some announcement at the next plenary session (or announcement list if there isn't one)</a:t>
            </a:r>
            <a:endParaRPr/>
          </a:p>
          <a:p>
            <a:pPr indent="0" lvl="0" marL="0" rtl="0" algn="l">
              <a:spcBef>
                <a:spcPts val="1600"/>
              </a:spcBef>
              <a:spcAft>
                <a:spcPts val="1600"/>
              </a:spcAft>
              <a:buNone/>
            </a:pPr>
            <a:r>
              <a:rPr lang="en"/>
              <a:t>Give enough detail that people can use the information to guide their future behavior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of detail</a:t>
            </a:r>
            <a:endParaRPr/>
          </a:p>
        </p:txBody>
      </p:sp>
      <p:sp>
        <p:nvSpPr>
          <p:cNvPr id="328" name="Google Shape;328;p5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Usually, do not name people involved even if their names are well-known (helps with proportionality)</a:t>
            </a:r>
            <a:endParaRPr/>
          </a:p>
          <a:p>
            <a:pPr indent="0" lvl="0" marL="0" rtl="0" algn="l">
              <a:spcBef>
                <a:spcPts val="1600"/>
              </a:spcBef>
              <a:spcAft>
                <a:spcPts val="0"/>
              </a:spcAft>
              <a:buNone/>
            </a:pPr>
            <a:r>
              <a:rPr lang="en"/>
              <a:t>Give an idea of the nature of the incident (e.g., a pornographic slide, racist joke on panel, etc.)</a:t>
            </a:r>
            <a:endParaRPr/>
          </a:p>
          <a:p>
            <a:pPr indent="0" lvl="0" marL="0" rtl="0" algn="l">
              <a:spcBef>
                <a:spcPts val="1600"/>
              </a:spcBef>
              <a:spcAft>
                <a:spcPts val="0"/>
              </a:spcAft>
              <a:buNone/>
            </a:pPr>
            <a:r>
              <a:rPr lang="en"/>
              <a:t>Briefly describe the sanction</a:t>
            </a:r>
            <a:endParaRPr/>
          </a:p>
          <a:p>
            <a:pPr indent="0" lvl="0" marL="0" rtl="0" algn="l">
              <a:spcBef>
                <a:spcPts val="1600"/>
              </a:spcBef>
              <a:spcAft>
                <a:spcPts val="1600"/>
              </a:spcAft>
              <a:buNone/>
            </a:pPr>
            <a:r>
              <a:rPr lang="en"/>
              <a:t>Briefly, neutrally mention any apology/action from harasser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Responding to criticism of your response</a:t>
            </a:r>
            <a:endParaRPr/>
          </a:p>
        </p:txBody>
      </p:sp>
      <p:sp>
        <p:nvSpPr>
          <p:cNvPr id="334" name="Google Shape;334;p5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a private channel for feedback in your announcement (group email, web form, etc.)</a:t>
            </a:r>
            <a:endParaRPr/>
          </a:p>
          <a:p>
            <a:pPr indent="0" lvl="0" marL="0" rtl="0" algn="l">
              <a:spcBef>
                <a:spcPts val="1600"/>
              </a:spcBef>
              <a:spcAft>
                <a:spcPts val="0"/>
              </a:spcAft>
              <a:buNone/>
            </a:pPr>
            <a:r>
              <a:rPr lang="en"/>
              <a:t>Do not get into face-to-face discussions about response</a:t>
            </a:r>
            <a:endParaRPr/>
          </a:p>
          <a:p>
            <a:pPr indent="0" lvl="0" marL="0" rtl="0" algn="l">
              <a:spcBef>
                <a:spcPts val="1600"/>
              </a:spcBef>
              <a:spcAft>
                <a:spcPts val="0"/>
              </a:spcAft>
              <a:buNone/>
            </a:pPr>
            <a:r>
              <a:rPr lang="en"/>
              <a:t>Discussions on community forums about codes of conduct are often themselves harassing and should be avoided or redirected to other forums whenever possible</a:t>
            </a:r>
            <a:endParaRPr/>
          </a:p>
          <a:p>
            <a:pPr indent="0" lvl="0" marL="0" rtl="0" algn="l">
              <a:spcBef>
                <a:spcPts val="1600"/>
              </a:spcBef>
              <a:spcAft>
                <a:spcPts val="0"/>
              </a:spcAft>
              <a:buNone/>
            </a:pPr>
            <a:r>
              <a:rPr lang="en"/>
              <a:t>Do not share additional details of the incident</a:t>
            </a:r>
            <a:endParaRPr/>
          </a:p>
          <a:p>
            <a:pPr indent="0" lvl="0" marL="0" rtl="0" algn="l">
              <a:spcBef>
                <a:spcPts val="160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Responding to criticism of your response</a:t>
            </a:r>
            <a:endParaRPr/>
          </a:p>
        </p:txBody>
      </p:sp>
      <p:sp>
        <p:nvSpPr>
          <p:cNvPr id="340" name="Google Shape;340;p5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Useful phrases:</a:t>
            </a:r>
            <a:endParaRPr/>
          </a:p>
          <a:p>
            <a:pPr indent="0" lvl="0" marL="0" rtl="0" algn="l">
              <a:spcBef>
                <a:spcPts val="1600"/>
              </a:spcBef>
              <a:spcAft>
                <a:spcPts val="0"/>
              </a:spcAft>
              <a:buNone/>
            </a:pPr>
            <a:r>
              <a:rPr lang="en"/>
              <a:t>	"I'm sorry, I can't speak about this."</a:t>
            </a:r>
            <a:endParaRPr/>
          </a:p>
          <a:p>
            <a:pPr indent="0" lvl="0" marL="0" rtl="0" algn="l">
              <a:spcBef>
                <a:spcPts val="1600"/>
              </a:spcBef>
              <a:spcAft>
                <a:spcPts val="0"/>
              </a:spcAft>
              <a:buNone/>
            </a:pPr>
            <a:r>
              <a:rPr lang="en"/>
              <a:t>	"Please contact [public feedback channel]."</a:t>
            </a:r>
            <a:endParaRPr/>
          </a:p>
          <a:p>
            <a:pPr indent="0" lvl="0" marL="0" rtl="0" algn="l">
              <a:spcBef>
                <a:spcPts val="1600"/>
              </a:spcBef>
              <a:spcAft>
                <a:spcPts val="0"/>
              </a:spcAft>
              <a:buNone/>
            </a:pPr>
            <a:r>
              <a:rPr lang="en"/>
              <a:t>	"Please contact [conference director]."</a:t>
            </a:r>
            <a:endParaRPr/>
          </a:p>
          <a:p>
            <a:pPr indent="0" lvl="0" marL="0" rtl="0" algn="l">
              <a:spcBef>
                <a:spcPts val="1600"/>
              </a:spcBef>
              <a:spcAft>
                <a:spcPts val="1600"/>
              </a:spcAft>
              <a:buNone/>
            </a:pPr>
            <a:r>
              <a:rPr lang="en"/>
              <a:t>Use Charles' Rules of Argument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Charles' Rules of Argument for CoC committees</a:t>
            </a:r>
            <a:endParaRPr/>
          </a:p>
        </p:txBody>
      </p:sp>
      <p:sp>
        <p:nvSpPr>
          <p:cNvPr id="346" name="Google Shape;346;p5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SzPts val="2400"/>
              <a:buAutoNum type="arabicPeriod"/>
            </a:pPr>
            <a:r>
              <a:rPr lang="en"/>
              <a:t>Make a statement on the incident and response</a:t>
            </a:r>
            <a:endParaRPr/>
          </a:p>
          <a:p>
            <a:pPr indent="-381000" lvl="0" marL="457200" rtl="0" algn="l">
              <a:lnSpc>
                <a:spcPct val="200000"/>
              </a:lnSpc>
              <a:spcBef>
                <a:spcPts val="0"/>
              </a:spcBef>
              <a:spcAft>
                <a:spcPts val="0"/>
              </a:spcAft>
              <a:buSzPts val="2400"/>
              <a:buAutoNum type="arabicPeriod"/>
            </a:pPr>
            <a:r>
              <a:rPr lang="en"/>
              <a:t>Wait for complaints, questions, outraged responses</a:t>
            </a:r>
            <a:endParaRPr/>
          </a:p>
          <a:p>
            <a:pPr indent="-381000" lvl="0" marL="457200" rtl="0" algn="l">
              <a:lnSpc>
                <a:spcPct val="200000"/>
              </a:lnSpc>
              <a:spcBef>
                <a:spcPts val="0"/>
              </a:spcBef>
              <a:spcAft>
                <a:spcPts val="0"/>
              </a:spcAft>
              <a:buSzPts val="2400"/>
              <a:buAutoNum type="arabicPeriod"/>
            </a:pPr>
            <a:r>
              <a:rPr lang="en"/>
              <a:t>Make ONE MORE statement to clarify</a:t>
            </a:r>
            <a:endParaRPr/>
          </a:p>
          <a:p>
            <a:pPr indent="-381000" lvl="0" marL="457200" rtl="0" algn="l">
              <a:lnSpc>
                <a:spcPct val="200000"/>
              </a:lnSpc>
              <a:spcBef>
                <a:spcPts val="0"/>
              </a:spcBef>
              <a:spcAft>
                <a:spcPts val="0"/>
              </a:spcAft>
              <a:buSzPts val="2400"/>
              <a:buAutoNum type="arabicPeriod"/>
            </a:pPr>
            <a:r>
              <a:rPr lang="en"/>
              <a:t>Do not respond again</a:t>
            </a:r>
            <a:endParaRPr/>
          </a:p>
          <a:p>
            <a:pPr indent="0" lvl="0" marL="0" rtl="0" algn="l">
              <a:lnSpc>
                <a:spcPct val="200000"/>
              </a:lnSpc>
              <a:spcBef>
                <a:spcPts val="0"/>
              </a:spcBef>
              <a:spcAft>
                <a:spcPts val="0"/>
              </a:spcAft>
              <a:buNone/>
            </a:pPr>
            <a:r>
              <a:rPr lang="en" sz="2000" u="sng">
                <a:solidFill>
                  <a:schemeClr val="hlink"/>
                </a:solidFill>
                <a:hlinkClick r:id="rId3"/>
              </a:rPr>
              <a:t>http://geekfeminism.wikia.com</a:t>
            </a:r>
            <a:r>
              <a:rPr lang="en" sz="2000" u="sng">
                <a:solidFill>
                  <a:schemeClr val="hlink"/>
                </a:solidFill>
                <a:hlinkClick r:id="rId4"/>
              </a:rPr>
              <a:t>/</a:t>
            </a:r>
            <a:r>
              <a:rPr lang="en" sz="2000" u="sng">
                <a:solidFill>
                  <a:schemeClr val="hlink"/>
                </a:solidFill>
                <a:hlinkClick r:id="rId5"/>
              </a:rPr>
              <a:t>wiki/Charles'_Rules_of_Argument</a:t>
            </a: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JADE</a:t>
            </a:r>
            <a:endParaRPr/>
          </a:p>
        </p:txBody>
      </p:sp>
      <p:sp>
        <p:nvSpPr>
          <p:cNvPr id="352" name="Google Shape;352;p6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initial announcement and one clarifying follow-up, Don't Justify, Argue, Deny, or Explain</a:t>
            </a:r>
            <a:endParaRPr/>
          </a:p>
          <a:p>
            <a:pPr indent="0" lvl="0" marL="0" rtl="0" algn="l">
              <a:spcBef>
                <a:spcPts val="1600"/>
              </a:spcBef>
              <a:spcAft>
                <a:spcPts val="0"/>
              </a:spcAft>
              <a:buNone/>
            </a:pPr>
            <a:r>
              <a:rPr lang="en"/>
              <a:t>Each of these just gives critics more things to attack and makes mistakes more likely</a:t>
            </a:r>
            <a:endParaRPr/>
          </a:p>
          <a:p>
            <a:pPr indent="0" lvl="0" marL="0" rtl="0" algn="l">
              <a:spcBef>
                <a:spcPts val="1600"/>
              </a:spcBef>
              <a:spcAft>
                <a:spcPts val="0"/>
              </a:spcAft>
              <a:buNone/>
            </a:pPr>
            <a:r>
              <a:rPr lang="en"/>
              <a:t>They exhaust you and waste everyone's time</a:t>
            </a:r>
            <a:endParaRPr/>
          </a:p>
          <a:p>
            <a:pPr indent="0" lvl="0" marL="0" rtl="0" algn="l">
              <a:spcBef>
                <a:spcPts val="1600"/>
              </a:spcBef>
              <a:spcAft>
                <a:spcPts val="1600"/>
              </a:spcAft>
              <a:buNone/>
            </a:pPr>
            <a:r>
              <a:rPr lang="en"/>
              <a:t>Defamation lawsuits often use JADE statements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think they might try legal action</a:t>
            </a:r>
            <a:endParaRPr/>
          </a:p>
        </p:txBody>
      </p:sp>
      <p:sp>
        <p:nvSpPr>
          <p:cNvPr id="358" name="Google Shape;358;p61"/>
          <p:cNvSpPr txBox="1"/>
          <p:nvPr>
            <p:ph idx="1" type="body"/>
          </p:nvPr>
        </p:nvSpPr>
        <p:spPr>
          <a:xfrm>
            <a:off x="311700" y="1266325"/>
            <a:ext cx="8520600" cy="36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in doubt, say nothing and get legal advice</a:t>
            </a:r>
            <a:endParaRPr/>
          </a:p>
          <a:p>
            <a:pPr indent="0" lvl="0" marL="0" rtl="0" algn="l">
              <a:spcBef>
                <a:spcPts val="1600"/>
              </a:spcBef>
              <a:spcAft>
                <a:spcPts val="0"/>
              </a:spcAft>
              <a:buNone/>
            </a:pPr>
            <a:r>
              <a:rPr lang="en"/>
              <a:t>Take care in </a:t>
            </a:r>
            <a:r>
              <a:rPr lang="en"/>
              <a:t>making</a:t>
            </a:r>
            <a:r>
              <a:rPr lang="en"/>
              <a:t> statements about disciplinary actions and avoid “dual meaning statements”</a:t>
            </a:r>
            <a:endParaRPr/>
          </a:p>
          <a:p>
            <a:pPr indent="0" lvl="0" marL="0" rtl="0" algn="l">
              <a:spcBef>
                <a:spcPts val="1600"/>
              </a:spcBef>
              <a:spcAft>
                <a:spcPts val="1600"/>
              </a:spcAft>
              <a:buNone/>
            </a:pPr>
            <a:r>
              <a:rPr lang="en"/>
              <a:t>Additional statements to defend organization or satisfy "the community" rarely work and increase legal exposure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rotWithShape="1">
          <a:blip r:embed="rId3">
            <a:alphaModFix/>
          </a:blip>
          <a:srcRect b="0" l="24511" r="23502" t="0"/>
          <a:stretch/>
        </p:blipFill>
        <p:spPr>
          <a:xfrm>
            <a:off x="5150325" y="1528150"/>
            <a:ext cx="3015700" cy="3262951"/>
          </a:xfrm>
          <a:prstGeom prst="rect">
            <a:avLst/>
          </a:prstGeom>
          <a:noFill/>
          <a:ln>
            <a:noFill/>
          </a:ln>
        </p:spPr>
      </p:pic>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Terminology</a:t>
            </a:r>
            <a:endParaRPr/>
          </a:p>
        </p:txBody>
      </p:sp>
      <p:sp>
        <p:nvSpPr>
          <p:cNvPr id="93" name="Google Shape;93;p17"/>
          <p:cNvSpPr txBox="1"/>
          <p:nvPr>
            <p:ph idx="1" type="body"/>
          </p:nvPr>
        </p:nvSpPr>
        <p:spPr>
          <a:xfrm>
            <a:off x="311700" y="1266325"/>
            <a:ext cx="46950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 of conduct/policy</a:t>
            </a:r>
            <a:endParaRPr/>
          </a:p>
          <a:p>
            <a:pPr indent="0" lvl="0" marL="0" rtl="0" algn="l">
              <a:spcBef>
                <a:spcPts val="1600"/>
              </a:spcBef>
              <a:spcAft>
                <a:spcPts val="0"/>
              </a:spcAft>
              <a:buNone/>
            </a:pPr>
            <a:r>
              <a:rPr lang="en"/>
              <a:t>Events/spaces/community</a:t>
            </a:r>
            <a:endParaRPr/>
          </a:p>
          <a:p>
            <a:pPr indent="0" lvl="0" marL="0" rtl="0" algn="l">
              <a:spcBef>
                <a:spcPts val="1600"/>
              </a:spcBef>
              <a:spcAft>
                <a:spcPts val="0"/>
              </a:spcAft>
              <a:buNone/>
            </a:pPr>
            <a:r>
              <a:rPr lang="en"/>
              <a:t>Perpetrator/harasser</a:t>
            </a:r>
            <a:endParaRPr/>
          </a:p>
          <a:p>
            <a:pPr indent="0" lvl="0" marL="0" rtl="0" algn="l">
              <a:spcBef>
                <a:spcPts val="1600"/>
              </a:spcBef>
              <a:spcAft>
                <a:spcPts val="0"/>
              </a:spcAft>
              <a:buNone/>
            </a:pPr>
            <a:r>
              <a:rPr lang="en"/>
              <a:t>Target/victim</a:t>
            </a:r>
            <a:endParaRPr/>
          </a:p>
          <a:p>
            <a:pPr indent="0" lvl="0" marL="0" rtl="0" algn="l">
              <a:spcBef>
                <a:spcPts val="1600"/>
              </a:spcBef>
              <a:spcAft>
                <a:spcPts val="1600"/>
              </a:spcAft>
              <a:buNone/>
            </a:pPr>
            <a:r>
              <a:rPr lang="en"/>
              <a:t>Incident/violation/harassment</a:t>
            </a:r>
            <a:endParaRPr/>
          </a:p>
        </p:txBody>
      </p:sp>
      <p:sp>
        <p:nvSpPr>
          <p:cNvPr id="94" name="Google Shape;94;p17"/>
          <p:cNvSpPr txBox="1"/>
          <p:nvPr/>
        </p:nvSpPr>
        <p:spPr>
          <a:xfrm>
            <a:off x="5051975" y="1152425"/>
            <a:ext cx="3212400" cy="2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2"/>
                </a:solidFill>
                <a:latin typeface="Open Sans"/>
                <a:ea typeface="Open Sans"/>
                <a:cs typeface="Open Sans"/>
                <a:sym typeface="Open Sans"/>
              </a:rPr>
              <a:t>CC BY </a:t>
            </a:r>
            <a:r>
              <a:rPr i="1" lang="en" sz="1200" u="sng">
                <a:solidFill>
                  <a:schemeClr val="dk2"/>
                </a:solidFill>
                <a:latin typeface="Open Sans"/>
                <a:ea typeface="Open Sans"/>
                <a:cs typeface="Open Sans"/>
                <a:sym typeface="Open Sans"/>
                <a:hlinkClick r:id="rId4">
                  <a:extLst>
                    <a:ext uri="{A12FA001-AC4F-418D-AE19-62706E023703}">
                      <ahyp:hlinkClr val="tx"/>
                    </a:ext>
                  </a:extLst>
                </a:hlinkClick>
              </a:rPr>
              <a:t>FutUndBeidl</a:t>
            </a:r>
            <a:r>
              <a:rPr i="1" lang="en" sz="1200">
                <a:solidFill>
                  <a:schemeClr val="dk2"/>
                </a:solidFill>
                <a:latin typeface="Open Sans"/>
                <a:ea typeface="Open Sans"/>
                <a:cs typeface="Open Sans"/>
                <a:sym typeface="Open Sans"/>
              </a:rPr>
              <a:t>, edited by FSC</a:t>
            </a:r>
            <a:endParaRPr i="1" sz="1200">
              <a:solidFill>
                <a:schemeClr val="dk2"/>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a:t>
            </a:r>
            <a:endParaRPr/>
          </a:p>
        </p:txBody>
      </p:sp>
      <p:sp>
        <p:nvSpPr>
          <p:cNvPr id="364" name="Google Shape;364;p62"/>
          <p:cNvSpPr txBox="1"/>
          <p:nvPr>
            <p:ph idx="1" type="body"/>
          </p:nvPr>
        </p:nvSpPr>
        <p:spPr>
          <a:xfrm>
            <a:off x="311700" y="1266325"/>
            <a:ext cx="8520600" cy="3302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An attendee reports that they overhead another attendee repeatedly and strongly deny the existence of racism while chatting with other attendees at the conference opening party. Your code of conduct bans racist comments.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370" name="Google Shape;370;p6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Are these statements racist?</a:t>
            </a:r>
            <a:endParaRPr/>
          </a:p>
          <a:p>
            <a:pPr indent="-381000" lvl="0" marL="457200" rtl="0" algn="l">
              <a:spcBef>
                <a:spcPts val="0"/>
              </a:spcBef>
              <a:spcAft>
                <a:spcPts val="0"/>
              </a:spcAft>
              <a:buSzPts val="2400"/>
              <a:buAutoNum type="arabicPeriod"/>
            </a:pPr>
            <a:r>
              <a:rPr lang="en"/>
              <a:t>Do they break the code of conduct?</a:t>
            </a:r>
            <a:endParaRPr/>
          </a:p>
          <a:p>
            <a:pPr indent="-381000" lvl="0" marL="457200" rtl="0" algn="l">
              <a:spcBef>
                <a:spcPts val="0"/>
              </a:spcBef>
              <a:spcAft>
                <a:spcPts val="0"/>
              </a:spcAft>
              <a:buSzPts val="2400"/>
              <a:buAutoNum type="arabicPeriod"/>
            </a:pPr>
            <a:r>
              <a:rPr lang="en"/>
              <a:t>What would prevent harm to the community going forward?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p:txBody>
      </p:sp>
      <p:sp>
        <p:nvSpPr>
          <p:cNvPr id="376" name="Google Shape;376;p6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Are these statements racist? </a:t>
            </a:r>
            <a:r>
              <a:rPr b="1" lang="en"/>
              <a:t>YES</a:t>
            </a:r>
            <a:endParaRPr b="1"/>
          </a:p>
          <a:p>
            <a:pPr indent="-381000" lvl="0" marL="457200" rtl="0" algn="l">
              <a:spcBef>
                <a:spcPts val="0"/>
              </a:spcBef>
              <a:spcAft>
                <a:spcPts val="0"/>
              </a:spcAft>
              <a:buSzPts val="2400"/>
              <a:buAutoNum type="arabicPeriod"/>
            </a:pPr>
            <a:r>
              <a:rPr lang="en"/>
              <a:t>Do they break the code of conduct? </a:t>
            </a:r>
            <a:r>
              <a:rPr b="1" lang="en"/>
              <a:t>YES</a:t>
            </a:r>
            <a:endParaRPr b="1"/>
          </a:p>
          <a:p>
            <a:pPr indent="-381000" lvl="0" marL="457200" rtl="0" algn="l">
              <a:spcBef>
                <a:spcPts val="0"/>
              </a:spcBef>
              <a:spcAft>
                <a:spcPts val="0"/>
              </a:spcAft>
              <a:buSzPts val="2400"/>
              <a:buAutoNum type="arabicPeriod"/>
            </a:pPr>
            <a:r>
              <a:rPr lang="en"/>
              <a:t>What would prevent harm to the community going forward? </a:t>
            </a:r>
            <a:r>
              <a:rPr b="1" lang="en"/>
              <a:t>Taking steps to prevent this person from expressing racist ideas or acting racist ways in your community, and informing the rest of your community of your response</a:t>
            </a:r>
            <a:endParaRPr b="1"/>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do</a:t>
            </a:r>
            <a:endParaRPr/>
          </a:p>
        </p:txBody>
      </p:sp>
      <p:sp>
        <p:nvSpPr>
          <p:cNvPr id="382" name="Google Shape;382;p6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Immediately remove them from conference spaces while discussing what to do</a:t>
            </a:r>
            <a:endParaRPr/>
          </a:p>
          <a:p>
            <a:pPr indent="0" lvl="0" marL="0" rtl="0" algn="l">
              <a:spcBef>
                <a:spcPts val="1600"/>
              </a:spcBef>
              <a:spcAft>
                <a:spcPts val="0"/>
              </a:spcAft>
              <a:buNone/>
            </a:pPr>
            <a:r>
              <a:rPr lang="en"/>
              <a:t>Focus on protecting your community from racism</a:t>
            </a:r>
            <a:endParaRPr/>
          </a:p>
          <a:p>
            <a:pPr indent="0" lvl="0" marL="0" rtl="0" algn="l">
              <a:spcBef>
                <a:spcPts val="1600"/>
              </a:spcBef>
              <a:spcAft>
                <a:spcPts val="0"/>
              </a:spcAft>
              <a:buNone/>
            </a:pPr>
            <a:r>
              <a:rPr lang="en"/>
              <a:t>Ask the offender if they will stop the behavior going forward</a:t>
            </a:r>
            <a:endParaRPr/>
          </a:p>
          <a:p>
            <a:pPr indent="0" lvl="0" marL="0" rtl="0" algn="l">
              <a:spcBef>
                <a:spcPts val="1600"/>
              </a:spcBef>
              <a:spcAft>
                <a:spcPts val="1600"/>
              </a:spcAft>
              <a:buNone/>
            </a:pPr>
            <a:r>
              <a:rPr lang="en"/>
              <a:t>Find more information about offender's past actions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not do</a:t>
            </a:r>
            <a:endParaRPr/>
          </a:p>
        </p:txBody>
      </p:sp>
      <p:sp>
        <p:nvSpPr>
          <p:cNvPr id="388" name="Google Shape;388;p6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to convince the offender that racism is real</a:t>
            </a:r>
            <a:endParaRPr/>
          </a:p>
          <a:p>
            <a:pPr indent="0" lvl="0" marL="0" rtl="0" algn="l">
              <a:spcBef>
                <a:spcPts val="1600"/>
              </a:spcBef>
              <a:spcAft>
                <a:spcPts val="0"/>
              </a:spcAft>
              <a:buNone/>
            </a:pPr>
            <a:r>
              <a:rPr lang="en"/>
              <a:t>Ask the offender to apologize</a:t>
            </a:r>
            <a:endParaRPr/>
          </a:p>
          <a:p>
            <a:pPr indent="0" lvl="0" marL="0" rtl="0" algn="l">
              <a:spcBef>
                <a:spcPts val="1600"/>
              </a:spcBef>
              <a:spcAft>
                <a:spcPts val="0"/>
              </a:spcAft>
              <a:buNone/>
            </a:pPr>
            <a:r>
              <a:rPr lang="en"/>
              <a:t>Allow the offender to stay in community spaces while they intend to keep breaking the code of conduct</a:t>
            </a:r>
            <a:endParaRPr/>
          </a:p>
          <a:p>
            <a:pPr indent="0" lvl="0" marL="0" rtl="0" algn="l">
              <a:spcBef>
                <a:spcPts val="1600"/>
              </a:spcBef>
              <a:spcAft>
                <a:spcPts val="0"/>
              </a:spcAft>
              <a:buNone/>
            </a:pPr>
            <a:r>
              <a:rPr lang="en"/>
              <a:t>Have a long argument in community spaces about whether denying the existence of racism is racism</a:t>
            </a:r>
            <a:endParaRPr/>
          </a:p>
          <a:p>
            <a:pPr indent="0" lvl="0" marL="0" rtl="0" algn="l">
              <a:spcBef>
                <a:spcPts val="1600"/>
              </a:spcBef>
              <a:spcAft>
                <a:spcPts val="160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happened in this case</a:t>
            </a:r>
            <a:endParaRPr/>
          </a:p>
        </p:txBody>
      </p:sp>
      <p:sp>
        <p:nvSpPr>
          <p:cNvPr id="394" name="Google Shape;394;p6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offender was initially insistent that he would keep sharing his racist ideas in the community </a:t>
            </a:r>
            <a:endParaRPr/>
          </a:p>
          <a:p>
            <a:pPr indent="0" lvl="0" marL="0" rtl="0" algn="l">
              <a:spcBef>
                <a:spcPts val="1600"/>
              </a:spcBef>
              <a:spcAft>
                <a:spcPts val="0"/>
              </a:spcAft>
              <a:buNone/>
            </a:pPr>
            <a:r>
              <a:rPr lang="en"/>
              <a:t>After he was informed that he could not attend the party that night, he was deeply upset to be missing out</a:t>
            </a:r>
            <a:endParaRPr/>
          </a:p>
          <a:p>
            <a:pPr indent="0" lvl="0" marL="0" rtl="0" algn="l">
              <a:spcBef>
                <a:spcPts val="1600"/>
              </a:spcBef>
              <a:spcAft>
                <a:spcPts val="1600"/>
              </a:spcAft>
              <a:buNone/>
            </a:pPr>
            <a:r>
              <a:rPr lang="en"/>
              <a:t>He quickly apologized and agreed not to share his racist opinions in the community and obey the code of conduct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happened in this case</a:t>
            </a:r>
            <a:endParaRPr/>
          </a:p>
        </p:txBody>
      </p:sp>
      <p:sp>
        <p:nvSpPr>
          <p:cNvPr id="400" name="Google Shape;400;p6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community leader had a long, in-depth, one-on-one discussion with the offender about the seriousness of this code of conduct violation</a:t>
            </a:r>
            <a:endParaRPr/>
          </a:p>
          <a:p>
            <a:pPr indent="0" lvl="0" marL="0" rtl="0" algn="l">
              <a:spcBef>
                <a:spcPts val="1600"/>
              </a:spcBef>
              <a:spcAft>
                <a:spcPts val="0"/>
              </a:spcAft>
              <a:buNone/>
            </a:pPr>
            <a:r>
              <a:rPr lang="en"/>
              <a:t>The offender was allowed to return to the event and obeyed the code of conduct from then on</a:t>
            </a:r>
            <a:endParaRPr/>
          </a:p>
          <a:p>
            <a:pPr indent="0" lvl="0" marL="0" rtl="0" algn="l">
              <a:spcBef>
                <a:spcPts val="1600"/>
              </a:spcBef>
              <a:spcAft>
                <a:spcPts val="1600"/>
              </a:spcAft>
              <a:buNone/>
            </a:pPr>
            <a:r>
              <a:rPr lang="en"/>
              <a:t>Community leaders paid close attention to the offender's behavior thereafter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a:t>
            </a:r>
            <a:endParaRPr/>
          </a:p>
        </p:txBody>
      </p:sp>
      <p:sp>
        <p:nvSpPr>
          <p:cNvPr id="406" name="Google Shape;406;p69"/>
          <p:cNvSpPr txBox="1"/>
          <p:nvPr>
            <p:ph idx="1" type="body"/>
          </p:nvPr>
        </p:nvSpPr>
        <p:spPr>
          <a:xfrm>
            <a:off x="311700" y="1266325"/>
            <a:ext cx="8520600" cy="3302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A well-known advocate for diversity and inclusion is taking part in a discussion about race, and comments, "Which is why white people are so bad at talking about race." Another attendee, who is publicly opposed to codes of conduct, reports her for making a racist comment. This takes place in a culture where white people are the dominant racial group.</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12" name="Google Shape;412;p7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Can someone be racist against the dominant racial group? </a:t>
            </a:r>
            <a:endParaRPr b="1"/>
          </a:p>
          <a:p>
            <a:pPr indent="-381000" lvl="0" marL="457200" rtl="0" algn="l">
              <a:spcBef>
                <a:spcPts val="0"/>
              </a:spcBef>
              <a:spcAft>
                <a:spcPts val="0"/>
              </a:spcAft>
              <a:buSzPts val="2400"/>
              <a:buAutoNum type="arabicPeriod"/>
            </a:pPr>
            <a:r>
              <a:rPr lang="en"/>
              <a:t>Can we make progress on racism without discussing the need for increased education on the part of the dominant racial group?</a:t>
            </a:r>
            <a:endParaRPr b="1"/>
          </a:p>
          <a:p>
            <a:pPr indent="-381000" lvl="0" marL="457200" rtl="0" algn="l">
              <a:spcBef>
                <a:spcPts val="0"/>
              </a:spcBef>
              <a:spcAft>
                <a:spcPts val="0"/>
              </a:spcAft>
              <a:buSzPts val="2400"/>
              <a:buAutoNum type="arabicPeriod"/>
            </a:pPr>
            <a:r>
              <a:rPr lang="en"/>
              <a:t>What are the histories of behavior of the reporter and offender?</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p:txBody>
      </p:sp>
      <p:sp>
        <p:nvSpPr>
          <p:cNvPr id="418" name="Google Shape;418;p7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Can someone be racist against the dominant racial group? </a:t>
            </a:r>
            <a:r>
              <a:rPr b="1" lang="en"/>
              <a:t>NO</a:t>
            </a:r>
            <a:r>
              <a:rPr lang="en"/>
              <a:t> (but can be rude or wrong or mean)</a:t>
            </a:r>
            <a:endParaRPr/>
          </a:p>
          <a:p>
            <a:pPr indent="-381000" lvl="0" marL="457200" rtl="0" algn="l">
              <a:spcBef>
                <a:spcPts val="0"/>
              </a:spcBef>
              <a:spcAft>
                <a:spcPts val="0"/>
              </a:spcAft>
              <a:buSzPts val="2400"/>
              <a:buAutoNum type="arabicPeriod"/>
            </a:pPr>
            <a:r>
              <a:rPr lang="en"/>
              <a:t>Can we make progress on racism without discussing the need for increased education on the part of the dominant racial group? </a:t>
            </a:r>
            <a:r>
              <a:rPr b="1" lang="en"/>
              <a:t>NO</a:t>
            </a:r>
            <a:endParaRPr b="1"/>
          </a:p>
          <a:p>
            <a:pPr indent="-381000" lvl="0" marL="457200" rtl="0" algn="l">
              <a:spcBef>
                <a:spcPts val="0"/>
              </a:spcBef>
              <a:spcAft>
                <a:spcPts val="0"/>
              </a:spcAft>
              <a:buSzPts val="2400"/>
              <a:buAutoNum type="arabicPeriod"/>
            </a:pPr>
            <a:r>
              <a:rPr lang="en"/>
              <a:t>What are the histories of behavior of the reporter and offender? </a:t>
            </a:r>
            <a:r>
              <a:rPr b="1" lang="en"/>
              <a:t>Reporter: working against community being safer, offender: working to improve safety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 of conduct basics</a:t>
            </a:r>
            <a:endParaRPr/>
          </a:p>
        </p:txBody>
      </p:sp>
      <p:sp>
        <p:nvSpPr>
          <p:cNvPr id="100" name="Google Shape;100;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purpose of a code of conduct is to </a:t>
            </a:r>
            <a:r>
              <a:rPr b="1" lang="en"/>
              <a:t>protect members of your community from harm by other members of your community</a:t>
            </a:r>
            <a:endParaRPr b="1"/>
          </a:p>
          <a:p>
            <a:pPr indent="0" lvl="0" marL="0" rtl="0" algn="l">
              <a:spcBef>
                <a:spcPts val="1600"/>
              </a:spcBef>
              <a:spcAft>
                <a:spcPts val="0"/>
              </a:spcAft>
              <a:buNone/>
            </a:pPr>
            <a:r>
              <a:rPr lang="en"/>
              <a:t>Mostly exists to defend the less powerful from the more powerful, who are already protected by their power</a:t>
            </a:r>
            <a:endParaRPr/>
          </a:p>
          <a:p>
            <a:pPr indent="0" lvl="0" marL="0" rtl="0" algn="l">
              <a:spcBef>
                <a:spcPts val="1600"/>
              </a:spcBef>
              <a:spcAft>
                <a:spcPts val="1600"/>
              </a:spcAft>
              <a:buNone/>
            </a:pPr>
            <a:r>
              <a:rPr lang="en"/>
              <a:t>Cannot enforce behavior of people outside your community or people in spaces you don't control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do</a:t>
            </a:r>
            <a:endParaRPr/>
          </a:p>
        </p:txBody>
      </p:sp>
      <p:sp>
        <p:nvSpPr>
          <p:cNvPr id="424" name="Google Shape;424;p7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Affirm that making generalizing statements about the average skills of the dominant racial group is not racism</a:t>
            </a:r>
            <a:endParaRPr/>
          </a:p>
          <a:p>
            <a:pPr indent="0" lvl="0" marL="0" rtl="0" algn="l">
              <a:spcBef>
                <a:spcPts val="1600"/>
              </a:spcBef>
              <a:spcAft>
                <a:spcPts val="0"/>
              </a:spcAft>
              <a:buNone/>
            </a:pPr>
            <a:r>
              <a:rPr lang="en"/>
              <a:t>Warn the reporter not to make similar reports again</a:t>
            </a:r>
            <a:endParaRPr/>
          </a:p>
          <a:p>
            <a:pPr indent="0" lvl="0" marL="0" rtl="0" algn="l">
              <a:spcBef>
                <a:spcPts val="1600"/>
              </a:spcBef>
              <a:spcAft>
                <a:spcPts val="0"/>
              </a:spcAft>
              <a:buNone/>
            </a:pPr>
            <a:r>
              <a:rPr lang="en"/>
              <a:t>Reject the report without further investigation or action</a:t>
            </a:r>
            <a:endParaRPr/>
          </a:p>
          <a:p>
            <a:pPr indent="0" lvl="0" marL="0" rtl="0" algn="l">
              <a:spcBef>
                <a:spcPts val="1600"/>
              </a:spcBef>
              <a:spcAft>
                <a:spcPts val="1600"/>
              </a:spcAft>
              <a:buNone/>
            </a:pPr>
            <a:r>
              <a:rPr lang="en"/>
              <a:t>Include the dismissal of the report and your reasons why in the final event report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a:t>
            </a:r>
            <a:endParaRPr/>
          </a:p>
        </p:txBody>
      </p:sp>
      <p:sp>
        <p:nvSpPr>
          <p:cNvPr id="430" name="Google Shape;430;p7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 well-known speaker in your field gets drunk at a party and makes a sexually suggestive comment to a less powerful person. When the target tries to change the subject, the speaker continues to make sexual compliments until other attendees intervene. The next day, the speaker apologizes to the target. Other attendees report the incident but the target is afraid of retaliation if the committee takes action.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36" name="Google Shape;436;p7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Are attendees still required to follow the code of conduct when drinking?</a:t>
            </a:r>
            <a:endParaRPr/>
          </a:p>
          <a:p>
            <a:pPr indent="-381000" lvl="0" marL="457200" rtl="0" algn="l">
              <a:spcBef>
                <a:spcPts val="0"/>
              </a:spcBef>
              <a:spcAft>
                <a:spcPts val="0"/>
              </a:spcAft>
              <a:buSzPts val="2400"/>
              <a:buAutoNum type="arabicPeriod"/>
            </a:pPr>
            <a:r>
              <a:rPr lang="en"/>
              <a:t>How does the power imbalance affect this?</a:t>
            </a:r>
            <a:endParaRPr/>
          </a:p>
          <a:p>
            <a:pPr indent="-381000" lvl="0" marL="457200" rtl="0" algn="l">
              <a:spcBef>
                <a:spcPts val="0"/>
              </a:spcBef>
              <a:spcAft>
                <a:spcPts val="0"/>
              </a:spcAft>
              <a:buSzPts val="2400"/>
              <a:buAutoNum type="arabicPeriod"/>
            </a:pPr>
            <a:r>
              <a:rPr lang="en"/>
              <a:t>What is the purpose of the next day "apology"?</a:t>
            </a:r>
            <a:endParaRPr/>
          </a:p>
          <a:p>
            <a:pPr indent="-381000" lvl="0" marL="457200" rtl="0" algn="l">
              <a:spcBef>
                <a:spcPts val="0"/>
              </a:spcBef>
              <a:spcAft>
                <a:spcPts val="0"/>
              </a:spcAft>
              <a:buSzPts val="2400"/>
              <a:buAutoNum type="arabicPeriod"/>
            </a:pPr>
            <a:r>
              <a:rPr lang="en"/>
              <a:t>Should the target have input on the response?</a:t>
            </a:r>
            <a:endParaRPr/>
          </a:p>
          <a:p>
            <a:pPr indent="-381000" lvl="0" marL="457200" rtl="0" algn="l">
              <a:spcBef>
                <a:spcPts val="0"/>
              </a:spcBef>
              <a:spcAft>
                <a:spcPts val="0"/>
              </a:spcAft>
              <a:buSzPts val="2400"/>
              <a:buAutoNum type="arabicPeriod"/>
            </a:pPr>
            <a:r>
              <a:rPr lang="en"/>
              <a:t>How many people will the offender go on to harm in the future?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p:txBody>
      </p:sp>
      <p:sp>
        <p:nvSpPr>
          <p:cNvPr id="442" name="Google Shape;442;p7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Are attendees still required to follow the code of conduct when drinking? </a:t>
            </a:r>
            <a:r>
              <a:rPr b="1" lang="en"/>
              <a:t>YES</a:t>
            </a:r>
            <a:endParaRPr b="1"/>
          </a:p>
          <a:p>
            <a:pPr indent="-381000" lvl="0" marL="457200" rtl="0" algn="l">
              <a:spcBef>
                <a:spcPts val="0"/>
              </a:spcBef>
              <a:spcAft>
                <a:spcPts val="0"/>
              </a:spcAft>
              <a:buSzPts val="2400"/>
              <a:buAutoNum type="arabicPeriod"/>
            </a:pPr>
            <a:r>
              <a:rPr lang="en"/>
              <a:t>How does the power imbalance affect this? </a:t>
            </a:r>
            <a:r>
              <a:rPr b="1" lang="en"/>
              <a:t>It makes it worse</a:t>
            </a:r>
            <a:endParaRPr b="1"/>
          </a:p>
          <a:p>
            <a:pPr indent="-381000" lvl="0" marL="457200" rtl="0" algn="l">
              <a:spcBef>
                <a:spcPts val="0"/>
              </a:spcBef>
              <a:spcAft>
                <a:spcPts val="0"/>
              </a:spcAft>
              <a:buSzPts val="2400"/>
              <a:buAutoNum type="arabicPeriod"/>
            </a:pPr>
            <a:r>
              <a:rPr lang="en"/>
              <a:t>What is the purpose of the next day "apology"? </a:t>
            </a:r>
            <a:r>
              <a:rPr b="1" lang="en"/>
              <a:t>T</a:t>
            </a:r>
            <a:r>
              <a:rPr b="1" lang="en"/>
              <a:t>o deflect responsibility for their actions and allow continued harm to the community</a:t>
            </a:r>
            <a:endParaRPr b="1"/>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48" name="Google Shape;448;p7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startAt="4"/>
            </a:pPr>
            <a:r>
              <a:rPr lang="en"/>
              <a:t>Should the target have input on the response? </a:t>
            </a:r>
            <a:r>
              <a:rPr b="1" lang="en"/>
              <a:t>They can provide context or information but should not participate in the decision of the committee</a:t>
            </a:r>
            <a:endParaRPr b="1"/>
          </a:p>
          <a:p>
            <a:pPr indent="-381000" lvl="0" marL="457200" rtl="0" algn="l">
              <a:spcBef>
                <a:spcPts val="0"/>
              </a:spcBef>
              <a:spcAft>
                <a:spcPts val="0"/>
              </a:spcAft>
              <a:buSzPts val="2400"/>
              <a:buAutoNum type="arabicPeriod" startAt="4"/>
            </a:pPr>
            <a:r>
              <a:rPr lang="en"/>
              <a:t>How many people will the offender go on to harm in the future? </a:t>
            </a:r>
            <a:r>
              <a:rPr b="1" lang="en"/>
              <a:t>A lot!</a:t>
            </a:r>
            <a:r>
              <a:rPr lang="en"/>
              <a:t> This pattern of behavior shows they have done this many times and perfected a system. They will continue doing it in your community unless something major changes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do</a:t>
            </a:r>
            <a:endParaRPr/>
          </a:p>
        </p:txBody>
      </p:sp>
      <p:sp>
        <p:nvSpPr>
          <p:cNvPr id="454" name="Google Shape;454;p7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 and find other incidents of the offender harming people through a sense of entitlement, in your community or outside (there will be lots)</a:t>
            </a:r>
            <a:endParaRPr/>
          </a:p>
          <a:p>
            <a:pPr indent="0" lvl="0" marL="0" rtl="0" algn="l">
              <a:spcBef>
                <a:spcPts val="1600"/>
              </a:spcBef>
              <a:spcAft>
                <a:spcPts val="0"/>
              </a:spcAft>
              <a:buNone/>
            </a:pPr>
            <a:r>
              <a:rPr lang="en"/>
              <a:t>Ban them for "a wide variety of incidents over several years"</a:t>
            </a:r>
            <a:endParaRPr/>
          </a:p>
          <a:p>
            <a:pPr indent="0" lvl="0" marL="0" rtl="0" algn="l">
              <a:spcBef>
                <a:spcPts val="1600"/>
              </a:spcBef>
              <a:spcAft>
                <a:spcPts val="1600"/>
              </a:spcAft>
              <a:buNone/>
            </a:pPr>
            <a:r>
              <a:rPr lang="en"/>
              <a:t>Issue a separate statement reminding people to respect a soft no and be aware of power differentials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a:t>
            </a:r>
            <a:endParaRPr/>
          </a:p>
        </p:txBody>
      </p:sp>
      <p:sp>
        <p:nvSpPr>
          <p:cNvPr id="460" name="Google Shape;460;p78"/>
          <p:cNvSpPr txBox="1"/>
          <p:nvPr>
            <p:ph idx="1" type="body"/>
          </p:nvPr>
        </p:nvSpPr>
        <p:spPr>
          <a:xfrm>
            <a:off x="311700" y="1266325"/>
            <a:ext cx="8520600" cy="3302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A member of your community argued passionately against codes of conduct and dismisses reports of sexism. They report that someone in favor of codes of conduct made a sexist joke in their hearing. When pressed for details, they can't give any more information. No one else can back up their report.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66" name="Google Shape;466;p7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Do you have to waste your time investigating obvious lies?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p:txBody>
      </p:sp>
      <p:sp>
        <p:nvSpPr>
          <p:cNvPr id="472" name="Google Shape;472;p8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Do you have to waste your time investigating obvious lies? </a:t>
            </a:r>
            <a:r>
              <a:rPr b="1" lang="en"/>
              <a:t>NO</a:t>
            </a:r>
            <a:endParaRPr b="1"/>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do</a:t>
            </a:r>
            <a:endParaRPr/>
          </a:p>
        </p:txBody>
      </p:sp>
      <p:sp>
        <p:nvSpPr>
          <p:cNvPr id="478" name="Google Shape;478;p8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Spend as little time as possible on rejecting this report and warning the person that false reports are also a breach of the code of conduct</a:t>
            </a:r>
            <a:endParaRPr/>
          </a:p>
          <a:p>
            <a:pPr indent="0" lvl="0" marL="0" rtl="0" algn="l">
              <a:spcBef>
                <a:spcPts val="1600"/>
              </a:spcBef>
              <a:spcAft>
                <a:spcPts val="1600"/>
              </a:spcAft>
              <a:buNone/>
            </a:pPr>
            <a:r>
              <a:rPr lang="en"/>
              <a:t>Be wary of the reporter harming other people in your community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Incidents that happen outside your spaces</a:t>
            </a:r>
            <a:endParaRPr/>
          </a:p>
        </p:txBody>
      </p:sp>
      <p:sp>
        <p:nvSpPr>
          <p:cNvPr id="106" name="Google Shape;106;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goal is to </a:t>
            </a:r>
            <a:r>
              <a:rPr b="1" lang="en"/>
              <a:t>protect your community from future harm</a:t>
            </a:r>
            <a:endParaRPr b="1"/>
          </a:p>
          <a:p>
            <a:pPr indent="0" lvl="0" marL="0" rtl="0" algn="l">
              <a:spcBef>
                <a:spcPts val="1600"/>
              </a:spcBef>
              <a:spcAft>
                <a:spcPts val="1600"/>
              </a:spcAft>
              <a:buNone/>
            </a:pPr>
            <a:r>
              <a:rPr lang="en"/>
              <a:t>You most certainly may and should use information about someone's behavior outside the spaces you control to decide whether to allow them in your spaces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scenario</a:t>
            </a:r>
            <a:endParaRPr/>
          </a:p>
        </p:txBody>
      </p:sp>
      <p:sp>
        <p:nvSpPr>
          <p:cNvPr id="484" name="Google Shape;484;p8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 woman of a marginalized racial group uses a homophobic and sexist figure of speech in online chat. When asked to edit her comment by a member of the CoC committee, she claims that her comment is not homophobic or sexist, and the committee is being racist by selectively enforcing the CoC against her.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90" name="Google Shape;490;p8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Can marginalized people act in ways that oppress marginalized groups, theirs or others?</a:t>
            </a:r>
            <a:endParaRPr/>
          </a:p>
          <a:p>
            <a:pPr indent="-381000" lvl="0" marL="457200" rtl="0" algn="l">
              <a:spcBef>
                <a:spcPts val="0"/>
              </a:spcBef>
              <a:spcAft>
                <a:spcPts val="0"/>
              </a:spcAft>
              <a:buSzPts val="2400"/>
              <a:buAutoNum type="arabicPeriod"/>
            </a:pPr>
            <a:r>
              <a:rPr lang="en"/>
              <a:t>Are you applying equal standards of behavior to members of marginalized groups and people with more power and privilege?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p:txBody>
      </p:sp>
      <p:sp>
        <p:nvSpPr>
          <p:cNvPr id="496" name="Google Shape;496;p8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a:t>Can marginalized people act in ways that oppress marginalized groups, theirs or others? </a:t>
            </a:r>
            <a:r>
              <a:rPr b="1" lang="en"/>
              <a:t>YES</a:t>
            </a:r>
            <a:endParaRPr b="1"/>
          </a:p>
          <a:p>
            <a:pPr indent="-381000" lvl="0" marL="457200" rtl="0" algn="l">
              <a:spcBef>
                <a:spcPts val="0"/>
              </a:spcBef>
              <a:spcAft>
                <a:spcPts val="0"/>
              </a:spcAft>
              <a:buSzPts val="2400"/>
              <a:buAutoNum type="arabicPeriod"/>
            </a:pPr>
            <a:r>
              <a:rPr lang="en"/>
              <a:t>Are you applying equal standards of behavior to members of marginalized groups and people with more power and privilege? </a:t>
            </a:r>
            <a:r>
              <a:rPr b="1" lang="en"/>
              <a:t>PROBABLY NOT</a:t>
            </a:r>
            <a:endParaRPr b="1"/>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should do</a:t>
            </a:r>
            <a:endParaRPr/>
          </a:p>
        </p:txBody>
      </p:sp>
      <p:sp>
        <p:nvSpPr>
          <p:cNvPr id="502" name="Google Shape;502;p8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whatever action is necessary to prevent harm to the community (e.g. if they won't agree to stop making homophobic statements, they have to leave)</a:t>
            </a:r>
            <a:endParaRPr/>
          </a:p>
          <a:p>
            <a:pPr indent="0" lvl="0" marL="0" rtl="0" algn="l">
              <a:spcBef>
                <a:spcPts val="1600"/>
              </a:spcBef>
              <a:spcAft>
                <a:spcPts val="1600"/>
              </a:spcAft>
              <a:buNone/>
            </a:pPr>
            <a:r>
              <a:rPr lang="en"/>
              <a:t>Examine records and investigate to see if you have overlooked similar or worse actions by people with more power or privilege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a code of conduct works</a:t>
            </a:r>
            <a:endParaRPr/>
          </a:p>
        </p:txBody>
      </p:sp>
      <p:sp>
        <p:nvSpPr>
          <p:cNvPr id="112" name="Google Shape;11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a:t>
            </a:r>
            <a:endParaRPr/>
          </a:p>
          <a:p>
            <a:pPr indent="0" lvl="0" marL="0" rtl="0" algn="l">
              <a:spcBef>
                <a:spcPts val="1600"/>
              </a:spcBef>
              <a:spcAft>
                <a:spcPts val="0"/>
              </a:spcAft>
              <a:buNone/>
            </a:pPr>
            <a:r>
              <a:rPr lang="en"/>
              <a:t>Norm-following</a:t>
            </a:r>
            <a:endParaRPr/>
          </a:p>
          <a:p>
            <a:pPr indent="0" lvl="0" marL="0" rtl="0" algn="l">
              <a:spcBef>
                <a:spcPts val="1600"/>
              </a:spcBef>
              <a:spcAft>
                <a:spcPts val="0"/>
              </a:spcAft>
              <a:buNone/>
            </a:pPr>
            <a:r>
              <a:rPr lang="en"/>
              <a:t>Attraction/repulsion</a:t>
            </a:r>
            <a:endParaRPr/>
          </a:p>
          <a:p>
            <a:pPr indent="0" lvl="0" marL="0" rtl="0" algn="l">
              <a:spcBef>
                <a:spcPts val="1600"/>
              </a:spcBef>
              <a:spcAft>
                <a:spcPts val="0"/>
              </a:spcAft>
              <a:buNone/>
            </a:pPr>
            <a:r>
              <a:rPr lang="en"/>
              <a:t>Deterrence</a:t>
            </a:r>
            <a:endParaRPr/>
          </a:p>
          <a:p>
            <a:pPr indent="0" lvl="0" marL="0" rtl="0" algn="l">
              <a:spcBef>
                <a:spcPts val="1600"/>
              </a:spcBef>
              <a:spcAft>
                <a:spcPts val="1600"/>
              </a:spcAft>
              <a:buNone/>
            </a:pPr>
            <a:r>
              <a:rPr lang="en"/>
              <a:t>Boundary setting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Visible enforcement is required</a:t>
            </a:r>
            <a:endParaRPr/>
          </a:p>
        </p:txBody>
      </p:sp>
      <p:sp>
        <p:nvSpPr>
          <p:cNvPr id="118" name="Google Shape;118;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want secret enforcement to avoid drawing attention to themselves or others </a:t>
            </a:r>
            <a:endParaRPr/>
          </a:p>
          <a:p>
            <a:pPr indent="0" lvl="0" marL="0" rtl="0" algn="l">
              <a:spcBef>
                <a:spcPts val="1600"/>
              </a:spcBef>
              <a:spcAft>
                <a:spcPts val="0"/>
              </a:spcAft>
              <a:buNone/>
            </a:pPr>
            <a:r>
              <a:rPr lang="en"/>
              <a:t>If no one sees the consequences of violating the code of conduct, more people will violate the code of conduct</a:t>
            </a:r>
            <a:endParaRPr/>
          </a:p>
          <a:p>
            <a:pPr indent="0" lvl="0" marL="0" rtl="0" algn="l">
              <a:spcBef>
                <a:spcPts val="1600"/>
              </a:spcBef>
              <a:spcAft>
                <a:spcPts val="0"/>
              </a:spcAft>
              <a:buNone/>
            </a:pPr>
            <a:r>
              <a:rPr lang="en"/>
              <a:t>Impossible to set norms secretly or without embarrassing people occasionally</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 large dark font">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695D46"/>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