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PT Sans Narrow"/>
      <p:regular r:id="rId36"/>
      <p:bold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PTSansNarrow-bold.fntdata"/><Relationship Id="rId14" Type="http://schemas.openxmlformats.org/officeDocument/2006/relationships/slide" Target="slides/slide10.xml"/><Relationship Id="rId36" Type="http://schemas.openxmlformats.org/officeDocument/2006/relationships/font" Target="fonts/PTSansNarrow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f30b16cf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f30b16cf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75dabf08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75dabf08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75dabf08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75dabf08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75dabf08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75dabf08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75dabf08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75dabf08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75dabf08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75dabf0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75dabf08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75dabf08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75dabf08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75dabf08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9b6eea43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9b6eea4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3c78c16c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3c78c16c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75dabf088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75dabf088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84fb79e4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84fb79e4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75dabf088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75dabf088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75dabf08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75dabf08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75dabf08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75dabf08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75dabf08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75dabf08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75dabf08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75dabf08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75dabf08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75dabf08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75dabf08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75dabf08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75dabf08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75dabf08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75dabf08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75dabf08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84fb79e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84fb79e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56c768a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56c768a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75dabf08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75dabf08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56c768a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56c768a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75dabf088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75dabf08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84fb79e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84fb79e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75dabf0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75dabf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75dabf08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75dabf08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75dabf0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75dabf0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75dabf08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75dabf08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25700"/>
              </a:buClr>
              <a:buSzPts val="5400"/>
              <a:buNone/>
              <a:defRPr sz="5400">
                <a:solidFill>
                  <a:srgbClr val="C257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25700"/>
              </a:buClr>
              <a:buSzPts val="3600"/>
              <a:buNone/>
              <a:defRPr>
                <a:solidFill>
                  <a:srgbClr val="C257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25700"/>
              </a:buClr>
              <a:buSzPts val="3600"/>
              <a:buNone/>
              <a:defRPr>
                <a:solidFill>
                  <a:srgbClr val="C257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25700"/>
              </a:buClr>
              <a:buSzPts val="3600"/>
              <a:buNone/>
              <a:defRPr>
                <a:solidFill>
                  <a:srgbClr val="C257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25700"/>
              </a:buClr>
              <a:buSzPts val="4200"/>
              <a:buNone/>
              <a:defRPr sz="4200">
                <a:solidFill>
                  <a:srgbClr val="C257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25700"/>
              </a:buClr>
              <a:buSzPts val="3600"/>
              <a:buFont typeface="PT Sans Narrow"/>
              <a:buNone/>
              <a:defRPr b="1" sz="3600">
                <a:solidFill>
                  <a:srgbClr val="C257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frameshiftconsulting.com/" TargetMode="External"/><Relationship Id="rId4" Type="http://schemas.openxmlformats.org/officeDocument/2006/relationships/hyperlink" Target="https://creativecommons.org/licenses/by-nc-nd/4.0/legalcod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rameshiftconsulting.com/meeting-skill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helseatroy.com/2018/03/29/why-do-remote-meetings-suck-so-much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199231"/>
            <a:ext cx="7136700" cy="15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Meeting Skills</a:t>
            </a:r>
            <a:endParaRPr sz="47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388150" y="2617850"/>
            <a:ext cx="6368700" cy="13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Valerie Aurora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(she/her/hers)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http://frameshiftconsulting.com/</a:t>
            </a:r>
            <a:endParaRPr sz="1800"/>
          </a:p>
        </p:txBody>
      </p:sp>
      <p:sp>
        <p:nvSpPr>
          <p:cNvPr id="68" name="Google Shape;68;p13"/>
          <p:cNvSpPr txBox="1"/>
          <p:nvPr/>
        </p:nvSpPr>
        <p:spPr>
          <a:xfrm>
            <a:off x="1704650" y="4285975"/>
            <a:ext cx="57357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© Frame Shift Consulting, 2015 - 2022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 4.0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Exercise: Start small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266325"/>
            <a:ext cx="5293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a text document - any kind, whatever you like most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voice to text if walking around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Write "Meeting habit-building notes" at the top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You're done! You started small and you are now </a:t>
            </a:r>
            <a:r>
              <a:rPr lang="en"/>
              <a:t>taking</a:t>
            </a:r>
            <a:r>
              <a:rPr lang="en"/>
              <a:t> notes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5920025" y="4569025"/>
            <a:ext cx="267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CC BY bizmac https://flic.kr/p/4m8W3V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17243" r="22275" t="0"/>
          <a:stretch/>
        </p:blipFill>
        <p:spPr>
          <a:xfrm>
            <a:off x="5973212" y="1152425"/>
            <a:ext cx="2570226" cy="318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Exercise: Identify your personal motivation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in your document how your life and job performance would be better if: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spent less time in meetings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were engaged and interested in all your meetings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were fully prepared for all your meetings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in chat or say out loud if you feel like 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Extra credit: write it on a sticky note on your monitor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Exercise: Identify your personal ANTI-motivation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the positive things you get out of: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Spending more time in meetings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Going to boring meetings that don't engage you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 preparing for meetings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Share in chat or say out loud if you feel like 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Extra credit: write it on a sticky note on your monitor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Habit-building: Chain new habits off old ones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266325"/>
            <a:ext cx="5525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started small, now you have one tiny new habit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 add a second tiny habit that is connected to the first habit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E.g. if you brush your teeth every night, you can add a new nightly habit by doing it before or after that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238" y="1249614"/>
            <a:ext cx="2148171" cy="322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5920025" y="4569025"/>
            <a:ext cx="267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CC BY-SA amboo who? https://flic.kr/p/2LPqNY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Chaining habits to get to an agenda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creating a meeting invite (existing small habit), type "Agenda - please add items" into the invitation description (new small habit chained off first habit)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That counts as "having an agenda"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Once that gets easy, type one item below it, then three items, then move the agenda into a separate doc, add a section for action items, etc.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Exercise: Write an agenda for your next meeting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or create the invitation for your next meeting (if you don't own a meeting, make a fake </a:t>
            </a:r>
            <a:r>
              <a:rPr lang="en"/>
              <a:t>invitation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Write "Agenda - please add items" in the description field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Save it. You're done! You made an agenda!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Extra credit: When you remember something you want to talk about in the meeting, add it to the invitation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roles prevent bad meetings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meeting should have people filling these roles: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Facilitator - runs meeting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Moderator - gives everyone a chance to speak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Note-taker - takes notes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Timekeeper - tracks time and interrupts if necessary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https://frameshiftconsulting.com/meeting-skills/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Moderated vs. unmoderated meetings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Moderated </a:t>
            </a:r>
            <a:r>
              <a:rPr lang="en"/>
              <a:t>meetings require people who feel responsible and empowered to keep discussion useful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Unmoderated</a:t>
            </a:r>
            <a:r>
              <a:rPr lang="en"/>
              <a:t> meetings use the "unmoderated caucus" format with no formal responsibilities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Both styles "work," but one requires planning and work in advance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Why do all the work of meeting roles?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"unmoderated caucus" format is terrible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Rule: "The first person to start speaking gets the floor"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This rule d</a:t>
            </a:r>
            <a:r>
              <a:rPr b="1" lang="en"/>
              <a:t>iscourages "listening" and "thinking" and</a:t>
            </a:r>
            <a:r>
              <a:rPr b="1" lang="en"/>
              <a:t> i</a:t>
            </a:r>
            <a:r>
              <a:rPr b="1" lang="en"/>
              <a:t>ncentivizes speaking quickly, at length, and without pausing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does this do to your meetings?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Favors </a:t>
            </a:r>
            <a:r>
              <a:rPr lang="en"/>
              <a:t>people with a high "caucus score" (calculate yours)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https://chelseatroy.com/2018/03/29/why-do-remote-meetings-suck-so-much/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 second stretch break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1266325"/>
            <a:ext cx="5813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Preview of Zoom fatigue tips!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Turn off your camera and move around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Thought to take with you: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Unmoderated meetings</a:t>
            </a:r>
            <a:r>
              <a:rPr b="1" lang="en"/>
              <a:t> discourage "listening" and "thinking" and incentivize speaking quickly, at length, and without pausing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2743877537_18ab2644fa_o.jpg"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310" y="1374200"/>
            <a:ext cx="2594978" cy="265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6237298" y="4153354"/>
            <a:ext cx="259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CC BY Nick https://flic.kr/p/5bt6cp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Summary of good meeting habits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Summary of habit-building techniques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to build good meeting habits, with exercises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Fighting Zoom fatigue with good meeting habits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Case studies and Q&amp;A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Habit-building: Pre-commit to another person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people have strong "But I promised!" energy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run a meeting, tell the person in that meeting that you would least like to disappoint that you are committing to a new small meeting habit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Give them permission to remind you, publicly or privately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Ideally, make a two-way pact or competition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Exercise: Pre-commit to one meeting role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a meeting role you want to use in one upcoming meeting (just one, start small)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Decide whether you will assign it, ask it, or do 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Choose a person you will tell about this resolution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Write all this down in your document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Extra credit: Add this to the first line of your agenda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meeting roles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assignment of meeting roles in your standard meeting agenda template (chaining habits)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person can take on multiple roles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Note-taker cannot participate fully, so if that is not their official job duty, rotate the note-taker and have a backup note-taker for when primary note-taker speaks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not just ask for volunteers!!! Rotate/assign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Habit-building: Creating self-imposed penalties</a:t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decide to do a small </a:t>
            </a:r>
            <a:r>
              <a:rPr lang="en"/>
              <a:t>negative</a:t>
            </a:r>
            <a:r>
              <a:rPr lang="en"/>
              <a:t> thing if you fail to follow through on your new habit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Penalties should be more unpleasant than the unpleasantness of starting the new habit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Penalties should be in proportion to your means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Telling other people about your decision helps keep you accountable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 for self-imposed penalties</a:t>
            </a:r>
            <a:endParaRPr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self-imposed penalties work for </a:t>
            </a:r>
            <a:r>
              <a:rPr lang="en"/>
              <a:t>you</a:t>
            </a:r>
            <a:r>
              <a:rPr lang="en"/>
              <a:t>?</a:t>
            </a:r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900" y="1845875"/>
            <a:ext cx="4018200" cy="264607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 txBox="1"/>
          <p:nvPr/>
        </p:nvSpPr>
        <p:spPr>
          <a:xfrm>
            <a:off x="3233700" y="4569025"/>
            <a:ext cx="267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CC BY Pictures of Money https://flic.kr/p/s6cDWa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Exercise: Create self-imposed penalties</a:t>
            </a:r>
            <a:endParaRPr/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down a small annoying penalty that would motivate you to follow-through on a meeting habit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Write down a meeting habit you could pair it with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Extra credit: Tell the people in your meetings and give permission to remind you of 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Extra extra credit: Make a bet with someone else also trying to </a:t>
            </a:r>
            <a:r>
              <a:rPr lang="en"/>
              <a:t>learn a meeting habit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Fighting Zoom fatigue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real solution: fewer, shorter meetings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Edward Tufte meeting advice: "Finish </a:t>
            </a:r>
            <a:r>
              <a:rPr b="1" lang="en"/>
              <a:t>early</a:t>
            </a:r>
            <a:r>
              <a:rPr lang="en"/>
              <a:t>" not just on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more breaks - people still thinking, more creative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Cameras off, or at least self-view off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Normalize walking/moving around/being outside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habits to beat Zoom fatigue</a:t>
            </a:r>
            <a:endParaRPr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Google Calendar "Speedy Meetings" feature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Start meetings 10 - 15 minutes AFTER the hour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Set an alarm for 30 minutes, tell </a:t>
            </a:r>
            <a:r>
              <a:rPr lang="en"/>
              <a:t>everyone</a:t>
            </a:r>
            <a:r>
              <a:rPr lang="en"/>
              <a:t> to turn off their cameras for 2 - 5 minutes and move around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weekly "ended meetings early" competition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Most powerful person says "I will leave in 5 minutes"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My agenda/notes system</a:t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facilitator schedules prep time on calendar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Note-taker copies standard agenda template for each meeting (meeting roles, action items, etc.)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Repeating meetings: create new agenda at the end of every meeting; everyone adds items until next meeting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All meeting notes are in shared documents in shared folder with standard naming so always available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Wikimedia unconference</a:t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Gave a talk explaining meeting roles and agendas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Created a template agenda available on EtherPad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Printed cards for each room explaining: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meeting roles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short link to agenda template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directions on how to link notes into main document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Result: easily findable notes for dozens of sessions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I know about running meetings?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5189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Facilitated over 75 discussion oriented workshops w/ 30 people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Served on two non-profit boards of directors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Ran unconferences - dozens of tiny self-organized meetings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Formerly IBM, Intel, Red Hat, etc.</a:t>
            </a:r>
            <a:endParaRPr/>
          </a:p>
        </p:txBody>
      </p:sp>
      <p:pic>
        <p:nvPicPr>
          <p:cNvPr descr="greenery_square.jpeg"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899" y="1152425"/>
            <a:ext cx="3121351" cy="3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6267825" y="4355400"/>
            <a:ext cx="17415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Valerie Aurora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(she/her/hers)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meeting habits is hard!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standard habit-forming techniques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Start with ONE SMALL habit and use </a:t>
            </a:r>
            <a:r>
              <a:rPr lang="en"/>
              <a:t>motivation</a:t>
            </a:r>
            <a:r>
              <a:rPr lang="en"/>
              <a:t>, chaining, pre-commitment, and penalties to adopt 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No, that habit is too big, pick a smaller one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 any other method that helps you get things done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Q&amp;A</a:t>
            </a:r>
            <a:endParaRPr sz="9600"/>
          </a:p>
        </p:txBody>
      </p:sp>
      <p:sp>
        <p:nvSpPr>
          <p:cNvPr id="264" name="Google Shape;264;p43"/>
          <p:cNvSpPr txBox="1"/>
          <p:nvPr>
            <p:ph idx="4294967295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Valerie Aurora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Frame Shift Consulting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http://frameshiftconsulting.com/ally-skills-workshop/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mostly</a:t>
            </a:r>
            <a:r>
              <a:rPr lang="en"/>
              <a:t>...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920400"/>
            <a:ext cx="4572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 HATE being bored</a:t>
            </a:r>
            <a:endParaRPr sz="33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300"/>
              <a:t>¯\_(ツ)_/¯</a:t>
            </a:r>
            <a:endParaRPr sz="3300"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27567" t="22263"/>
          <a:stretch/>
        </p:blipFill>
        <p:spPr>
          <a:xfrm>
            <a:off x="6106606" y="992850"/>
            <a:ext cx="2303432" cy="33027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818475" y="4569025"/>
            <a:ext cx="28797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CC BY Classroom Camera (Cascade Canyon School) https://flic.kr/p/ESKv8X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hate about bad meetings?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66325"/>
            <a:ext cx="3980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characteristic of a bad meeting for you?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Type your answer into chat (publicly, or send to me privately) or just shout it out loud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975" y="1619475"/>
            <a:ext cx="3724652" cy="24825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396000" y="4256750"/>
            <a:ext cx="267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CC BY-SA Camilo Vander Huck https://flic.kr/p/o5BVYm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TL;DL version of this talk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us know what it takes to run an efficient meeting: agenda, moderators, note-takers, follow-up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hard part is actually doing those things!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 standard habit-building techniques to gradually add new meeting behaviors for yourself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good meeting habits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an agenda and send it out in advance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Assign meeting roles at the beginning of the meeting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Take meeting notes in a shared document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Label action items and review them in the next meeting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End meetings on time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standard habit-building techniques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Start small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Identify your motivation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Chain new habits off old ones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Pre-commit to </a:t>
            </a:r>
            <a:r>
              <a:rPr lang="en"/>
              <a:t>another person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Create small annoying self-imposed penalties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will do an example and exercise for each of these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Habit-building: Start small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266325"/>
            <a:ext cx="4932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several big changes all at once is hard!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Making one tiny change is easier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Once that change becomes habit, it is even easier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New habit seems too hard? Make it EVEN SMALLER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525" y="728613"/>
            <a:ext cx="2456918" cy="368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5920025" y="4569025"/>
            <a:ext cx="267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CC BY woodleywonderworks https://flic.kr/p/4LJP43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 - large dark font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695D46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